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6" r:id="rId1"/>
  </p:sldMasterIdLst>
  <p:notesMasterIdLst>
    <p:notesMasterId r:id="rId36"/>
  </p:notesMasterIdLst>
  <p:sldIdLst>
    <p:sldId id="256" r:id="rId2"/>
    <p:sldId id="257" r:id="rId3"/>
    <p:sldId id="259" r:id="rId4"/>
    <p:sldId id="269" r:id="rId5"/>
    <p:sldId id="271" r:id="rId6"/>
    <p:sldId id="311" r:id="rId7"/>
    <p:sldId id="313" r:id="rId8"/>
    <p:sldId id="314" r:id="rId9"/>
    <p:sldId id="316" r:id="rId10"/>
    <p:sldId id="320" r:id="rId11"/>
    <p:sldId id="321" r:id="rId12"/>
    <p:sldId id="323" r:id="rId13"/>
    <p:sldId id="272" r:id="rId14"/>
    <p:sldId id="273" r:id="rId15"/>
    <p:sldId id="274" r:id="rId16"/>
    <p:sldId id="276" r:id="rId17"/>
    <p:sldId id="278" r:id="rId18"/>
    <p:sldId id="279" r:id="rId19"/>
    <p:sldId id="282" r:id="rId20"/>
    <p:sldId id="283" r:id="rId21"/>
    <p:sldId id="281" r:id="rId22"/>
    <p:sldId id="297" r:id="rId23"/>
    <p:sldId id="298" r:id="rId24"/>
    <p:sldId id="299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</p:sldIdLst>
  <p:sldSz cx="9144000" cy="5143500" type="screen16x9"/>
  <p:notesSz cx="6858000" cy="9144000"/>
  <p:embeddedFontLst>
    <p:embeddedFont>
      <p:font typeface="Helvetica Neue" panose="020B0604020202020204" charset="0"/>
      <p:regular r:id="rId37"/>
      <p:bold r:id="rId38"/>
      <p:italic r:id="rId39"/>
      <p:boldItalic r:id="rId40"/>
    </p:embeddedFont>
    <p:embeddedFont>
      <p:font typeface="Helvetica Neue Light" panose="020B060402020202020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bbdba536a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bbdba536a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348CC2E8-E6B0-1B45-31AB-3E930775B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fb0d9ce56_0_266:notes">
            <a:extLst>
              <a:ext uri="{FF2B5EF4-FFF2-40B4-BE49-F238E27FC236}">
                <a16:creationId xmlns:a16="http://schemas.microsoft.com/office/drawing/2014/main" id="{4D171034-8814-6EA7-468D-483651D10A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fb0d9ce56_0_266:notes">
            <a:extLst>
              <a:ext uri="{FF2B5EF4-FFF2-40B4-BE49-F238E27FC236}">
                <a16:creationId xmlns:a16="http://schemas.microsoft.com/office/drawing/2014/main" id="{E21346AA-2128-062E-9706-7F01E66076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Fix Plus sign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1919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B094082F-D660-6C9C-FBA2-50DB5356C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fb0d9ce56_0_266:notes">
            <a:extLst>
              <a:ext uri="{FF2B5EF4-FFF2-40B4-BE49-F238E27FC236}">
                <a16:creationId xmlns:a16="http://schemas.microsoft.com/office/drawing/2014/main" id="{AA10290B-5AFB-0A86-B40B-4B281BF278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fb0d9ce56_0_266:notes">
            <a:extLst>
              <a:ext uri="{FF2B5EF4-FFF2-40B4-BE49-F238E27FC236}">
                <a16:creationId xmlns:a16="http://schemas.microsoft.com/office/drawing/2014/main" id="{82506E19-28C8-A998-FDBE-D5F113F1B8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40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07C85B50-8E88-EA32-52ED-D79FA3F33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fb0d9ce56_0_266:notes">
            <a:extLst>
              <a:ext uri="{FF2B5EF4-FFF2-40B4-BE49-F238E27FC236}">
                <a16:creationId xmlns:a16="http://schemas.microsoft.com/office/drawing/2014/main" id="{3C9C8241-3C8F-D72F-4D00-8604B019D1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fb0d9ce56_0_266:notes">
            <a:extLst>
              <a:ext uri="{FF2B5EF4-FFF2-40B4-BE49-F238E27FC236}">
                <a16:creationId xmlns:a16="http://schemas.microsoft.com/office/drawing/2014/main" id="{10A971EE-1D0C-0B35-97A7-FC02B18905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23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66c396a34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366c396a34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bbdba536a5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bbdba536a5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421b7434a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2421b7434a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29d8990a72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29d8990a72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29d8990a72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29d8990a72e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29c4111d89c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29c4111d89c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Trapezoidal Waveforms have rise times of 3 us while pulse have rise times of 1 us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29c4111d89c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29c4111d89c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bbdba536a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bbdba536a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29d18d3abde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29d18d3abde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2bbdba536a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2bbdba536a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2bbdba536a5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2bbdba536a5_0_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2bbdba536a5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7" name="Google Shape;2537;g2bbdba536a5_0_6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g2bbdba536a5_0_6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g2bbdba536a5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0" name="Google Shape;2560;g2bbdba536a5_0_6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g2bbdba536a5_0_6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2bbdba536a5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9" name="Google Shape;2619;g2bbdba536a5_0_7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g2bbdba536a5_0_7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2bbdba536a5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1" name="Google Shape;2641;g2bbdba536a5_0_7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Shrink Waveforms and line up on right side, Why at back with analogy</a:t>
            </a:r>
            <a:endParaRPr/>
          </a:p>
        </p:txBody>
      </p:sp>
      <p:sp>
        <p:nvSpPr>
          <p:cNvPr id="2642" name="Google Shape;2642;g2bbdba536a5_0_7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g2bbdba536a5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4" name="Google Shape;2654;g2bbdba536a5_0_7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all blocking to deflecting</a:t>
            </a:r>
            <a:endParaRPr/>
          </a:p>
        </p:txBody>
      </p:sp>
      <p:sp>
        <p:nvSpPr>
          <p:cNvPr id="2655" name="Google Shape;2655;g2bbdba536a5_0_7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g2bbdba536a5_0_7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g2bbdba536a5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2bbdba536a5_0_7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g2bbdba536a5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66c396a344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66c396a344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g2bbdba536a5_0_7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g2bbdba536a5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366c396a34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1" name="Google Shape;2711;g366c396a34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366c396a344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g366c396a34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g366c396a344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g366c396a344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366c396a344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g366c396a344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66c396a344_0_1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66c396a344_0_1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Sayeh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66c396a344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366c396a344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Ejection volume measurements: ejection frame=(LV ejected during contraction)/volume being filled up fraction measurements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Fixing slow filling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it with larger tubing and thicker actuators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D296C98F-B705-3F34-8340-EE4910E13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bbdba536a5_0_190:notes">
            <a:extLst>
              <a:ext uri="{FF2B5EF4-FFF2-40B4-BE49-F238E27FC236}">
                <a16:creationId xmlns:a16="http://schemas.microsoft.com/office/drawing/2014/main" id="{2E2972B0-1D9A-2452-F8ED-FD1AB36734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bbdba536a5_0_190:notes">
            <a:extLst>
              <a:ext uri="{FF2B5EF4-FFF2-40B4-BE49-F238E27FC236}">
                <a16:creationId xmlns:a16="http://schemas.microsoft.com/office/drawing/2014/main" id="{E7DC7FA1-67F5-9471-B5C3-E8B5B4F3E6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175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043988D1-F75C-B817-7E4F-BD9B624C0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0fb0d9ce56_0_1:notes">
            <a:extLst>
              <a:ext uri="{FF2B5EF4-FFF2-40B4-BE49-F238E27FC236}">
                <a16:creationId xmlns:a16="http://schemas.microsoft.com/office/drawing/2014/main" id="{F1521853-42CE-3D82-9295-CF5DA437E2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0fb0d9ce56_0_1:notes">
            <a:extLst>
              <a:ext uri="{FF2B5EF4-FFF2-40B4-BE49-F238E27FC236}">
                <a16:creationId xmlns:a16="http://schemas.microsoft.com/office/drawing/2014/main" id="{3FD5C340-FF3E-0560-FA7C-3527565938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101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>
          <a:extLst>
            <a:ext uri="{FF2B5EF4-FFF2-40B4-BE49-F238E27FC236}">
              <a16:creationId xmlns:a16="http://schemas.microsoft.com/office/drawing/2014/main" id="{0EF79633-FCC1-1A35-B9A3-54F400682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0fb0d9ce56_0_7:notes">
            <a:extLst>
              <a:ext uri="{FF2B5EF4-FFF2-40B4-BE49-F238E27FC236}">
                <a16:creationId xmlns:a16="http://schemas.microsoft.com/office/drawing/2014/main" id="{116EEFC4-D723-2322-AEBD-5FD914C861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0fb0d9ce56_0_7:notes">
            <a:extLst>
              <a:ext uri="{FF2B5EF4-FFF2-40B4-BE49-F238E27FC236}">
                <a16:creationId xmlns:a16="http://schemas.microsoft.com/office/drawing/2014/main" id="{0F24E86D-A0FE-1F3F-02C2-5CF9E6E405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image with microscope + explain brightfield vs fluorescence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9180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fb0d9ce56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fb0d9ce56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7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8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15850" y="572700"/>
            <a:ext cx="8899500" cy="4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95308" y="48290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5337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95308" y="48290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765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4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249" name="Google Shape;249;p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50" name="Google Shape;250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4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57" name="Google Shape;257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9" name="Google Shape;199;p3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708" r:id="rId12"/>
    <p:sldLayoutId id="214748370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microsoft.com/office/2007/relationships/hdphoto" Target="../media/hdphoto4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microsoft.com/office/2007/relationships/hdphoto" Target="../media/hdphoto3.wdp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microsoft.com/office/2007/relationships/hdphoto" Target="../media/hdphoto5.wdp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microsoft.com/office/2007/relationships/hdphoto" Target="../media/hdphoto7.wdp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denSequeira/MDLMultiplexedAssay/tree/mai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8.jpeg"/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12" Type="http://schemas.openxmlformats.org/officeDocument/2006/relationships/image" Target="../media/image5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gif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2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gif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n91Qbd57tulKXiWICj73zuwkVSGOeNrL/view?usp=sharing" TargetMode="External"/><Relationship Id="rId3" Type="http://schemas.openxmlformats.org/officeDocument/2006/relationships/image" Target="../media/image92.png"/><Relationship Id="rId7" Type="http://schemas.openxmlformats.org/officeDocument/2006/relationships/hyperlink" Target="https://drive.google.com/file/d/175yKu_xC5UZjOKIuPWZsq8HYQTBeYBlh/view?usp=shari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gif"/><Relationship Id="rId4" Type="http://schemas.openxmlformats.org/officeDocument/2006/relationships/image" Target="../media/image9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ive.google.com/file/d/1QnJvqIF-oOnorJ85CDpSvD-c5SdQPKK1/view?usp=sharing" TargetMode="External"/><Relationship Id="rId4" Type="http://schemas.openxmlformats.org/officeDocument/2006/relationships/image" Target="../media/image9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hyperlink" Target="https://github.com/JadenSequeira/MRSDualSpeciesIsolationSoftware/tree/main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eg"/><Relationship Id="rId7" Type="http://schemas.openxmlformats.org/officeDocument/2006/relationships/hyperlink" Target="https://drive.google.com/file/d/16hvilF_uNqaHCow-egQ_fi23tP_8emRH/view?usp=shar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file/d/1tf5FVgoEw_DzqfQ7Wae9QjFsqQF2_8v9/view?usp=sharing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Jaden Sequeira</a:t>
            </a:r>
            <a:endParaRPr dirty="0"/>
          </a:p>
        </p:txBody>
      </p:sp>
      <p:sp>
        <p:nvSpPr>
          <p:cNvPr id="322" name="Google Shape;322;p6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Project Portfolio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F69C445C-E0FF-A4DD-14D5-CDBB9B445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">
            <a:extLst>
              <a:ext uri="{FF2B5EF4-FFF2-40B4-BE49-F238E27FC236}">
                <a16:creationId xmlns:a16="http://schemas.microsoft.com/office/drawing/2014/main" id="{DBBAB62D-C5AB-138E-EA91-E79034A6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1: Results</a:t>
            </a:r>
            <a:endParaRPr dirty="0"/>
          </a:p>
        </p:txBody>
      </p:sp>
      <p:sp>
        <p:nvSpPr>
          <p:cNvPr id="269" name="Google Shape;104;p17">
            <a:extLst>
              <a:ext uri="{FF2B5EF4-FFF2-40B4-BE49-F238E27FC236}">
                <a16:creationId xmlns:a16="http://schemas.microsoft.com/office/drawing/2014/main" id="{688E40C0-C60D-B41C-5CB7-937FF4DED088}"/>
              </a:ext>
            </a:extLst>
          </p:cNvPr>
          <p:cNvSpPr txBox="1"/>
          <p:nvPr/>
        </p:nvSpPr>
        <p:spPr>
          <a:xfrm>
            <a:off x="815096" y="725309"/>
            <a:ext cx="1489994" cy="400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Input: Brightfield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A02FFD-7F93-FC51-C3DE-34F759D4F415}"/>
              </a:ext>
            </a:extLst>
          </p:cNvPr>
          <p:cNvSpPr txBox="1"/>
          <p:nvPr/>
        </p:nvSpPr>
        <p:spPr>
          <a:xfrm>
            <a:off x="511028" y="2669367"/>
            <a:ext cx="21175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Trained U-Net</a:t>
            </a:r>
            <a:endParaRPr lang="en-CA" sz="2400" dirty="0"/>
          </a:p>
        </p:txBody>
      </p:sp>
      <p:pic>
        <p:nvPicPr>
          <p:cNvPr id="35" name="Picture 34" descr="A white and gray spots on a black background&#10;&#10;Description automatically generated">
            <a:extLst>
              <a:ext uri="{FF2B5EF4-FFF2-40B4-BE49-F238E27FC236}">
                <a16:creationId xmlns:a16="http://schemas.microsoft.com/office/drawing/2014/main" id="{AA028944-56B6-8B20-2C2C-9810C1CC1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865" y="3385058"/>
            <a:ext cx="1319308" cy="1319308"/>
          </a:xfrm>
          <a:prstGeom prst="rect">
            <a:avLst/>
          </a:prstGeom>
        </p:spPr>
      </p:pic>
      <p:sp>
        <p:nvSpPr>
          <p:cNvPr id="43" name="Google Shape;105;p17">
            <a:extLst>
              <a:ext uri="{FF2B5EF4-FFF2-40B4-BE49-F238E27FC236}">
                <a16:creationId xmlns:a16="http://schemas.microsoft.com/office/drawing/2014/main" id="{9718F17C-D0DE-827F-6FC8-2A4F50CE1934}"/>
              </a:ext>
            </a:extLst>
          </p:cNvPr>
          <p:cNvSpPr txBox="1"/>
          <p:nvPr/>
        </p:nvSpPr>
        <p:spPr>
          <a:xfrm>
            <a:off x="2852534" y="4762559"/>
            <a:ext cx="1342682" cy="21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</a:rPr>
              <a:t>Expected Output: Ground Truth</a:t>
            </a:r>
            <a:endParaRPr sz="900" dirty="0">
              <a:solidFill>
                <a:schemeClr val="dk2"/>
              </a:solidFill>
            </a:endParaRPr>
          </a:p>
        </p:txBody>
      </p:sp>
      <p:pic>
        <p:nvPicPr>
          <p:cNvPr id="45" name="Picture 44" descr="A white and gray spots on a black background&#10;&#10;Description automatically generated">
            <a:extLst>
              <a:ext uri="{FF2B5EF4-FFF2-40B4-BE49-F238E27FC236}">
                <a16:creationId xmlns:a16="http://schemas.microsoft.com/office/drawing/2014/main" id="{5D242370-0EDC-3F54-479F-3D57FAAC9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487" y="3479646"/>
            <a:ext cx="1319308" cy="1319308"/>
          </a:xfrm>
          <a:prstGeom prst="rect">
            <a:avLst/>
          </a:prstGeom>
        </p:spPr>
      </p:pic>
      <p:sp>
        <p:nvSpPr>
          <p:cNvPr id="46" name="Google Shape;111;p17">
            <a:extLst>
              <a:ext uri="{FF2B5EF4-FFF2-40B4-BE49-F238E27FC236}">
                <a16:creationId xmlns:a16="http://schemas.microsoft.com/office/drawing/2014/main" id="{4CFC2C6A-8C2B-C8C9-CC5A-BF38682423D0}"/>
              </a:ext>
            </a:extLst>
          </p:cNvPr>
          <p:cNvSpPr txBox="1"/>
          <p:nvPr/>
        </p:nvSpPr>
        <p:spPr>
          <a:xfrm>
            <a:off x="3534609" y="4535654"/>
            <a:ext cx="794430" cy="2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chemeClr val="bg1"/>
                </a:solidFill>
              </a:rPr>
              <a:t>X</a:t>
            </a:r>
            <a:r>
              <a:rPr lang="en" sz="1000" dirty="0">
                <a:solidFill>
                  <a:schemeClr val="bg1"/>
                </a:solidFill>
              </a:rPr>
              <a:t> 158</a:t>
            </a:r>
            <a:endParaRPr sz="1000" dirty="0">
              <a:solidFill>
                <a:schemeClr val="bg1"/>
              </a:solidFill>
            </a:endParaRPr>
          </a:p>
        </p:txBody>
      </p:sp>
      <p:pic>
        <p:nvPicPr>
          <p:cNvPr id="256" name="Picture 255" descr="A black and white image of circles&#10;&#10;Description automatically generated">
            <a:extLst>
              <a:ext uri="{FF2B5EF4-FFF2-40B4-BE49-F238E27FC236}">
                <a16:creationId xmlns:a16="http://schemas.microsoft.com/office/drawing/2014/main" id="{D05E06BF-24D4-B8E4-815B-1801A07F7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029" y="1046465"/>
            <a:ext cx="1309157" cy="1309157"/>
          </a:xfrm>
          <a:prstGeom prst="rect">
            <a:avLst/>
          </a:prstGeom>
        </p:spPr>
      </p:pic>
      <p:pic>
        <p:nvPicPr>
          <p:cNvPr id="259" name="Picture 258" descr="A black and white image of circles&#10;&#10;Description automatically generated">
            <a:extLst>
              <a:ext uri="{FF2B5EF4-FFF2-40B4-BE49-F238E27FC236}">
                <a16:creationId xmlns:a16="http://schemas.microsoft.com/office/drawing/2014/main" id="{ABB2B714-3011-7C47-CC4B-9C8AAE0BB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5408" y="1151952"/>
            <a:ext cx="1309157" cy="1309157"/>
          </a:xfrm>
          <a:prstGeom prst="rect">
            <a:avLst/>
          </a:prstGeom>
        </p:spPr>
      </p:pic>
      <p:sp>
        <p:nvSpPr>
          <p:cNvPr id="260" name="Google Shape;111;p17">
            <a:extLst>
              <a:ext uri="{FF2B5EF4-FFF2-40B4-BE49-F238E27FC236}">
                <a16:creationId xmlns:a16="http://schemas.microsoft.com/office/drawing/2014/main" id="{235BD7D2-51FA-747B-33BF-FC7D712FAE6F}"/>
              </a:ext>
            </a:extLst>
          </p:cNvPr>
          <p:cNvSpPr txBox="1"/>
          <p:nvPr/>
        </p:nvSpPr>
        <p:spPr>
          <a:xfrm>
            <a:off x="1787968" y="2225898"/>
            <a:ext cx="690614" cy="21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chemeClr val="bg1"/>
                </a:solidFill>
              </a:rPr>
              <a:t>X</a:t>
            </a:r>
            <a:r>
              <a:rPr lang="en" sz="1000" dirty="0">
                <a:solidFill>
                  <a:schemeClr val="bg1"/>
                </a:solidFill>
              </a:rPr>
              <a:t> 158</a:t>
            </a:r>
            <a:endParaRPr sz="1000" dirty="0">
              <a:solidFill>
                <a:schemeClr val="bg1"/>
              </a:solidFill>
            </a:endParaRPr>
          </a:p>
        </p:txBody>
      </p:sp>
      <p:pic>
        <p:nvPicPr>
          <p:cNvPr id="262" name="Picture 261">
            <a:extLst>
              <a:ext uri="{FF2B5EF4-FFF2-40B4-BE49-F238E27FC236}">
                <a16:creationId xmlns:a16="http://schemas.microsoft.com/office/drawing/2014/main" id="{12CF9553-2DF5-3A96-303E-D471110D8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834" y="3329017"/>
            <a:ext cx="1315780" cy="1328872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2A033567-0BCC-124F-ADFA-F507752E4CB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19"/>
          <a:stretch/>
        </p:blipFill>
        <p:spPr>
          <a:xfrm>
            <a:off x="975704" y="3459451"/>
            <a:ext cx="1315780" cy="1319308"/>
          </a:xfrm>
          <a:prstGeom prst="rect">
            <a:avLst/>
          </a:prstGeom>
        </p:spPr>
      </p:pic>
      <p:sp>
        <p:nvSpPr>
          <p:cNvPr id="266" name="Google Shape;111;p17">
            <a:extLst>
              <a:ext uri="{FF2B5EF4-FFF2-40B4-BE49-F238E27FC236}">
                <a16:creationId xmlns:a16="http://schemas.microsoft.com/office/drawing/2014/main" id="{CA4CABFE-7D63-751D-9484-C7352B23F43F}"/>
              </a:ext>
            </a:extLst>
          </p:cNvPr>
          <p:cNvSpPr txBox="1"/>
          <p:nvPr/>
        </p:nvSpPr>
        <p:spPr>
          <a:xfrm>
            <a:off x="1841710" y="4535223"/>
            <a:ext cx="794430" cy="2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dirty="0">
                <a:solidFill>
                  <a:schemeClr val="bg1"/>
                </a:solidFill>
              </a:rPr>
              <a:t>X</a:t>
            </a:r>
            <a:r>
              <a:rPr lang="en" sz="1000" dirty="0">
                <a:solidFill>
                  <a:schemeClr val="bg1"/>
                </a:solidFill>
              </a:rPr>
              <a:t> 158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279" name="Google Shape;105;p17">
            <a:extLst>
              <a:ext uri="{FF2B5EF4-FFF2-40B4-BE49-F238E27FC236}">
                <a16:creationId xmlns:a16="http://schemas.microsoft.com/office/drawing/2014/main" id="{0F1F7327-B28E-AE03-EAD2-E9E8F4BDCD98}"/>
              </a:ext>
            </a:extLst>
          </p:cNvPr>
          <p:cNvSpPr txBox="1"/>
          <p:nvPr/>
        </p:nvSpPr>
        <p:spPr>
          <a:xfrm>
            <a:off x="976630" y="4765330"/>
            <a:ext cx="1342682" cy="21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</a:rPr>
              <a:t>Prediction</a:t>
            </a:r>
            <a:endParaRPr sz="900" dirty="0">
              <a:solidFill>
                <a:schemeClr val="dk2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F6DF35-2965-A7FC-3C8B-6B3ACFB2044B}"/>
              </a:ext>
            </a:extLst>
          </p:cNvPr>
          <p:cNvCxnSpPr>
            <a:stCxn id="259" idx="2"/>
            <a:endCxn id="30" idx="0"/>
          </p:cNvCxnSpPr>
          <p:nvPr/>
        </p:nvCxnSpPr>
        <p:spPr>
          <a:xfrm flipH="1">
            <a:off x="1569813" y="2461109"/>
            <a:ext cx="174" cy="208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119DFB-7670-0E72-4B38-D6BC5524224C}"/>
              </a:ext>
            </a:extLst>
          </p:cNvPr>
          <p:cNvCxnSpPr/>
          <p:nvPr/>
        </p:nvCxnSpPr>
        <p:spPr>
          <a:xfrm flipH="1">
            <a:off x="1561438" y="3125974"/>
            <a:ext cx="174" cy="208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3C3B237-96BE-2589-7EAA-2836F6ADD85D}"/>
              </a:ext>
            </a:extLst>
          </p:cNvPr>
          <p:cNvSpPr/>
          <p:nvPr/>
        </p:nvSpPr>
        <p:spPr>
          <a:xfrm>
            <a:off x="7024393" y="813224"/>
            <a:ext cx="633635" cy="6077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E80402-FD2D-0C5D-82DC-485ACA4757E0}"/>
              </a:ext>
            </a:extLst>
          </p:cNvPr>
          <p:cNvSpPr/>
          <p:nvPr/>
        </p:nvSpPr>
        <p:spPr>
          <a:xfrm>
            <a:off x="7148163" y="815211"/>
            <a:ext cx="633635" cy="607703"/>
          </a:xfrm>
          <a:prstGeom prst="ellipse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281FF4D-FF23-C251-0683-D2BB85C9FA4C}"/>
              </a:ext>
            </a:extLst>
          </p:cNvPr>
          <p:cNvSpPr/>
          <p:nvPr/>
        </p:nvSpPr>
        <p:spPr>
          <a:xfrm>
            <a:off x="6307816" y="1536121"/>
            <a:ext cx="633635" cy="60770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93CDCA-E019-D9C5-8564-74DA759A4372}"/>
              </a:ext>
            </a:extLst>
          </p:cNvPr>
          <p:cNvSpPr/>
          <p:nvPr/>
        </p:nvSpPr>
        <p:spPr>
          <a:xfrm>
            <a:off x="7250921" y="1559363"/>
            <a:ext cx="633635" cy="607703"/>
          </a:xfrm>
          <a:prstGeom prst="ellipse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Google Shape;104;p17">
            <a:extLst>
              <a:ext uri="{FF2B5EF4-FFF2-40B4-BE49-F238E27FC236}">
                <a16:creationId xmlns:a16="http://schemas.microsoft.com/office/drawing/2014/main" id="{DB595BE8-AB63-C90C-BA08-288BCF8F48D3}"/>
              </a:ext>
            </a:extLst>
          </p:cNvPr>
          <p:cNvSpPr txBox="1"/>
          <p:nvPr/>
        </p:nvSpPr>
        <p:spPr>
          <a:xfrm>
            <a:off x="6850955" y="1424782"/>
            <a:ext cx="1188416" cy="30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2"/>
                </a:solidFill>
              </a:rPr>
              <a:t>+</a:t>
            </a:r>
            <a:endParaRPr sz="4000" dirty="0">
              <a:solidFill>
                <a:schemeClr val="dk2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F93A8E-A349-C6DB-DB73-EE9981F736DF}"/>
              </a:ext>
            </a:extLst>
          </p:cNvPr>
          <p:cNvCxnSpPr/>
          <p:nvPr/>
        </p:nvCxnSpPr>
        <p:spPr>
          <a:xfrm>
            <a:off x="6243433" y="1483694"/>
            <a:ext cx="16573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Google Shape;104;p17">
            <a:extLst>
              <a:ext uri="{FF2B5EF4-FFF2-40B4-BE49-F238E27FC236}">
                <a16:creationId xmlns:a16="http://schemas.microsoft.com/office/drawing/2014/main" id="{D1C352B5-7A2E-D1D9-CABC-ADB5304FE237}"/>
              </a:ext>
            </a:extLst>
          </p:cNvPr>
          <p:cNvSpPr txBox="1"/>
          <p:nvPr/>
        </p:nvSpPr>
        <p:spPr>
          <a:xfrm>
            <a:off x="6197167" y="702525"/>
            <a:ext cx="1188416" cy="30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2"/>
                </a:solidFill>
              </a:rPr>
              <a:t>2</a:t>
            </a:r>
            <a:endParaRPr sz="4000" dirty="0">
              <a:solidFill>
                <a:schemeClr val="dk2"/>
              </a:solidFill>
            </a:endParaRPr>
          </a:p>
        </p:txBody>
      </p:sp>
      <p:sp>
        <p:nvSpPr>
          <p:cNvPr id="23" name="Google Shape;104;p17">
            <a:extLst>
              <a:ext uri="{FF2B5EF4-FFF2-40B4-BE49-F238E27FC236}">
                <a16:creationId xmlns:a16="http://schemas.microsoft.com/office/drawing/2014/main" id="{90877A0F-1C02-181C-1213-0D3CC8D9F64E}"/>
              </a:ext>
            </a:extLst>
          </p:cNvPr>
          <p:cNvSpPr txBox="1"/>
          <p:nvPr/>
        </p:nvSpPr>
        <p:spPr>
          <a:xfrm>
            <a:off x="4488858" y="1228232"/>
            <a:ext cx="1468992" cy="30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Dice Score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24" name="Google Shape;104;p17">
            <a:extLst>
              <a:ext uri="{FF2B5EF4-FFF2-40B4-BE49-F238E27FC236}">
                <a16:creationId xmlns:a16="http://schemas.microsoft.com/office/drawing/2014/main" id="{CE769F50-E0C0-CA81-543E-CE2C3CB72F32}"/>
              </a:ext>
            </a:extLst>
          </p:cNvPr>
          <p:cNvSpPr txBox="1"/>
          <p:nvPr/>
        </p:nvSpPr>
        <p:spPr>
          <a:xfrm>
            <a:off x="5746402" y="1093534"/>
            <a:ext cx="1188416" cy="30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2"/>
                </a:solidFill>
              </a:rPr>
              <a:t>=</a:t>
            </a:r>
            <a:endParaRPr sz="4000" dirty="0">
              <a:solidFill>
                <a:schemeClr val="dk2"/>
              </a:solidFill>
            </a:endParaRPr>
          </a:p>
        </p:txBody>
      </p:sp>
      <p:sp>
        <p:nvSpPr>
          <p:cNvPr id="36" name="Google Shape;104;p17">
            <a:extLst>
              <a:ext uri="{FF2B5EF4-FFF2-40B4-BE49-F238E27FC236}">
                <a16:creationId xmlns:a16="http://schemas.microsoft.com/office/drawing/2014/main" id="{FDAA47B4-AC05-E5C1-CC43-5A658643AE74}"/>
              </a:ext>
            </a:extLst>
          </p:cNvPr>
          <p:cNvSpPr txBox="1"/>
          <p:nvPr/>
        </p:nvSpPr>
        <p:spPr>
          <a:xfrm>
            <a:off x="5727786" y="2101394"/>
            <a:ext cx="1628680" cy="72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Predicted Area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37" name="Google Shape;104;p17">
            <a:extLst>
              <a:ext uri="{FF2B5EF4-FFF2-40B4-BE49-F238E27FC236}">
                <a16:creationId xmlns:a16="http://schemas.microsoft.com/office/drawing/2014/main" id="{B2107D22-41AC-9A58-630B-902BF4443B22}"/>
              </a:ext>
            </a:extLst>
          </p:cNvPr>
          <p:cNvSpPr txBox="1"/>
          <p:nvPr/>
        </p:nvSpPr>
        <p:spPr>
          <a:xfrm>
            <a:off x="6891402" y="2103184"/>
            <a:ext cx="1628680" cy="72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Expected Area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38" name="Google Shape;104;p17">
            <a:extLst>
              <a:ext uri="{FF2B5EF4-FFF2-40B4-BE49-F238E27FC236}">
                <a16:creationId xmlns:a16="http://schemas.microsoft.com/office/drawing/2014/main" id="{357B19A8-13EB-BC5F-48DA-48DDC9852561}"/>
              </a:ext>
            </a:extLst>
          </p:cNvPr>
          <p:cNvSpPr txBox="1"/>
          <p:nvPr/>
        </p:nvSpPr>
        <p:spPr>
          <a:xfrm>
            <a:off x="6594562" y="662778"/>
            <a:ext cx="1188416" cy="60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2"/>
                </a:solidFill>
              </a:rPr>
              <a:t>x</a:t>
            </a:r>
            <a:endParaRPr sz="4000" dirty="0">
              <a:solidFill>
                <a:schemeClr val="dk2"/>
              </a:solidFill>
            </a:endParaRPr>
          </a:p>
        </p:txBody>
      </p:sp>
      <p:sp>
        <p:nvSpPr>
          <p:cNvPr id="39" name="Google Shape;104;p17">
            <a:extLst>
              <a:ext uri="{FF2B5EF4-FFF2-40B4-BE49-F238E27FC236}">
                <a16:creationId xmlns:a16="http://schemas.microsoft.com/office/drawing/2014/main" id="{094B7D0F-D264-34C7-EB6A-10202CC0698F}"/>
              </a:ext>
            </a:extLst>
          </p:cNvPr>
          <p:cNvSpPr txBox="1"/>
          <p:nvPr/>
        </p:nvSpPr>
        <p:spPr>
          <a:xfrm>
            <a:off x="6645768" y="469813"/>
            <a:ext cx="1628680" cy="72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Intersection Area</a:t>
            </a:r>
            <a:endParaRPr sz="1200" dirty="0">
              <a:solidFill>
                <a:schemeClr val="dk2"/>
              </a:solidFill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0D95A644-47A9-3A39-EA82-D33F524AE872}"/>
              </a:ext>
            </a:extLst>
          </p:cNvPr>
          <p:cNvGraphicFramePr>
            <a:graphicFrameLocks noGrp="1"/>
          </p:cNvGraphicFramePr>
          <p:nvPr/>
        </p:nvGraphicFramePr>
        <p:xfrm>
          <a:off x="4641262" y="2965431"/>
          <a:ext cx="4082684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018">
                  <a:extLst>
                    <a:ext uri="{9D8B030D-6E8A-4147-A177-3AD203B41FA5}">
                      <a16:colId xmlns:a16="http://schemas.microsoft.com/office/drawing/2014/main" val="3899662590"/>
                    </a:ext>
                  </a:extLst>
                </a:gridCol>
                <a:gridCol w="1409079">
                  <a:extLst>
                    <a:ext uri="{9D8B030D-6E8A-4147-A177-3AD203B41FA5}">
                      <a16:colId xmlns:a16="http://schemas.microsoft.com/office/drawing/2014/main" val="2233626674"/>
                    </a:ext>
                  </a:extLst>
                </a:gridCol>
                <a:gridCol w="1388587">
                  <a:extLst>
                    <a:ext uri="{9D8B030D-6E8A-4147-A177-3AD203B41FA5}">
                      <a16:colId xmlns:a16="http://schemas.microsoft.com/office/drawing/2014/main" val="1753913064"/>
                    </a:ext>
                  </a:extLst>
                </a:gridCol>
              </a:tblGrid>
              <a:tr h="482533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  <a:p>
                      <a:r>
                        <a:rPr lang="en-US" dirty="0"/>
                        <a:t>N = 158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 um Beads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 um Beads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811443"/>
                  </a:ext>
                </a:extLst>
              </a:tr>
              <a:tr h="482533">
                <a:tc>
                  <a:txBody>
                    <a:bodyPr/>
                    <a:lstStyle/>
                    <a:p>
                      <a:r>
                        <a:rPr lang="en-US" dirty="0"/>
                        <a:t>Mean Dice Score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191958"/>
                  </a:ext>
                </a:extLst>
              </a:tr>
              <a:tr h="482533">
                <a:tc>
                  <a:txBody>
                    <a:bodyPr/>
                    <a:lstStyle/>
                    <a:p>
                      <a:r>
                        <a:rPr lang="en-US" dirty="0"/>
                        <a:t>Dice Score SD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71498"/>
                  </a:ext>
                </a:extLst>
              </a:tr>
              <a:tr h="482533">
                <a:tc>
                  <a:txBody>
                    <a:bodyPr/>
                    <a:lstStyle/>
                    <a:p>
                      <a:r>
                        <a:rPr lang="en-US" dirty="0"/>
                        <a:t>Min Dice Score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06116"/>
                  </a:ext>
                </a:extLst>
              </a:tr>
            </a:tbl>
          </a:graphicData>
        </a:graphic>
      </p:graphicFrame>
      <p:sp>
        <p:nvSpPr>
          <p:cNvPr id="41" name="Google Shape;104;p17">
            <a:extLst>
              <a:ext uri="{FF2B5EF4-FFF2-40B4-BE49-F238E27FC236}">
                <a16:creationId xmlns:a16="http://schemas.microsoft.com/office/drawing/2014/main" id="{D659082A-8EA5-A6B6-CFEF-F25D83162827}"/>
              </a:ext>
            </a:extLst>
          </p:cNvPr>
          <p:cNvSpPr txBox="1"/>
          <p:nvPr/>
        </p:nvSpPr>
        <p:spPr>
          <a:xfrm>
            <a:off x="4711615" y="2424127"/>
            <a:ext cx="3887148" cy="45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(Bad) 0 &lt; Dice Score &lt; 1 (Excellent)</a:t>
            </a:r>
            <a:endParaRPr sz="1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365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8A891037-0F40-6E11-4702-C74076FCD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">
            <a:extLst>
              <a:ext uri="{FF2B5EF4-FFF2-40B4-BE49-F238E27FC236}">
                <a16:creationId xmlns:a16="http://schemas.microsoft.com/office/drawing/2014/main" id="{E782B82D-2D1E-CF16-4E09-668FA71BA0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>
                <a:solidFill>
                  <a:schemeClr val="dk2"/>
                </a:solidFill>
              </a:rPr>
              <a:t>Phase 2: Fluorescent Intensity Measurement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F4C2E67-6F13-57B5-6086-6C7910BBE3CA}"/>
              </a:ext>
            </a:extLst>
          </p:cNvPr>
          <p:cNvSpPr/>
          <p:nvPr/>
        </p:nvSpPr>
        <p:spPr>
          <a:xfrm>
            <a:off x="4580200" y="2852623"/>
            <a:ext cx="169545" cy="99060"/>
          </a:xfrm>
          <a:custGeom>
            <a:avLst/>
            <a:gdLst>
              <a:gd name="connsiteX0" fmla="*/ 20955 w 169545"/>
              <a:gd name="connsiteY0" fmla="*/ 99060 h 99060"/>
              <a:gd name="connsiteX1" fmla="*/ 110490 w 169545"/>
              <a:gd name="connsiteY1" fmla="*/ 74295 h 99060"/>
              <a:gd name="connsiteX2" fmla="*/ 169545 w 169545"/>
              <a:gd name="connsiteY2" fmla="*/ 87630 h 99060"/>
              <a:gd name="connsiteX3" fmla="*/ 150495 w 169545"/>
              <a:gd name="connsiteY3" fmla="*/ 0 h 99060"/>
              <a:gd name="connsiteX4" fmla="*/ 0 w 169545"/>
              <a:gd name="connsiteY4" fmla="*/ 0 h 99060"/>
              <a:gd name="connsiteX5" fmla="*/ 20955 w 169545"/>
              <a:gd name="connsiteY5" fmla="*/ 99060 h 9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545" h="99060">
                <a:moveTo>
                  <a:pt x="20955" y="99060"/>
                </a:moveTo>
                <a:lnTo>
                  <a:pt x="110490" y="74295"/>
                </a:lnTo>
                <a:lnTo>
                  <a:pt x="169545" y="87630"/>
                </a:lnTo>
                <a:lnTo>
                  <a:pt x="150495" y="0"/>
                </a:lnTo>
                <a:lnTo>
                  <a:pt x="0" y="0"/>
                </a:lnTo>
                <a:lnTo>
                  <a:pt x="20955" y="990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72D0FF9-5D89-C0AE-F138-2053987555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rgbClr val="F5B69D">
                <a:alpha val="61961"/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4654" y="2455643"/>
            <a:ext cx="835675" cy="8340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EC1CA1C-52F4-9D88-5177-EF9282D25AB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rgbClr val="F6BD7E">
                <a:alpha val="75686"/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8682" y="2481127"/>
            <a:ext cx="857945" cy="8548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319E365-7241-8B9A-9FE2-CF0AE897E5F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8321" y="2438653"/>
            <a:ext cx="853743" cy="853743"/>
          </a:xfrm>
          <a:prstGeom prst="rect">
            <a:avLst/>
          </a:prstGeom>
        </p:spPr>
      </p:pic>
      <p:pic>
        <p:nvPicPr>
          <p:cNvPr id="44" name="Picture 43" descr="A square object with circles and dots&#10;&#10;Description automatically generated">
            <a:extLst>
              <a:ext uri="{FF2B5EF4-FFF2-40B4-BE49-F238E27FC236}">
                <a16:creationId xmlns:a16="http://schemas.microsoft.com/office/drawing/2014/main" id="{25074BCF-A137-4AE3-658E-FDE48BD4E40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6195" y="1281955"/>
            <a:ext cx="857973" cy="857973"/>
          </a:xfrm>
          <a:prstGeom prst="rect">
            <a:avLst/>
          </a:prstGeom>
        </p:spPr>
      </p:pic>
      <p:pic>
        <p:nvPicPr>
          <p:cNvPr id="46" name="Picture 45" descr="A black and white photo of a square with dots&#10;&#10;Description automatically generated">
            <a:extLst>
              <a:ext uri="{FF2B5EF4-FFF2-40B4-BE49-F238E27FC236}">
                <a16:creationId xmlns:a16="http://schemas.microsoft.com/office/drawing/2014/main" id="{E1367A38-577C-9372-3411-B77EA0398C5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6056" y="1332507"/>
            <a:ext cx="853743" cy="853743"/>
          </a:xfrm>
          <a:prstGeom prst="rect">
            <a:avLst/>
          </a:prstGeom>
        </p:spPr>
      </p:pic>
      <p:pic>
        <p:nvPicPr>
          <p:cNvPr id="48" name="Picture 47" descr="A black and white image of a square with circles&#10;&#10;Description automatically generated">
            <a:extLst>
              <a:ext uri="{FF2B5EF4-FFF2-40B4-BE49-F238E27FC236}">
                <a16:creationId xmlns:a16="http://schemas.microsoft.com/office/drawing/2014/main" id="{965D5C8F-B7D7-039E-3F0C-595B6A5EA27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9378" y="1282806"/>
            <a:ext cx="857973" cy="857973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B5E980FB-C503-B9FC-E34A-420FC8D21DD7}"/>
              </a:ext>
            </a:extLst>
          </p:cNvPr>
          <p:cNvSpPr/>
          <p:nvPr/>
        </p:nvSpPr>
        <p:spPr>
          <a:xfrm>
            <a:off x="1954610" y="1926167"/>
            <a:ext cx="45719" cy="4571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C35045B-BDFA-6C33-953F-CB904367D17E}"/>
              </a:ext>
            </a:extLst>
          </p:cNvPr>
          <p:cNvSpPr/>
          <p:nvPr/>
        </p:nvSpPr>
        <p:spPr>
          <a:xfrm>
            <a:off x="1995041" y="1982925"/>
            <a:ext cx="45719" cy="4571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6CD79E7-142C-5626-0922-72AACCE7B07F}"/>
              </a:ext>
            </a:extLst>
          </p:cNvPr>
          <p:cNvSpPr/>
          <p:nvPr/>
        </p:nvSpPr>
        <p:spPr>
          <a:xfrm>
            <a:off x="2040137" y="1988365"/>
            <a:ext cx="45719" cy="4571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A18CF0-02C9-54F2-E403-55F4F80E1223}"/>
              </a:ext>
            </a:extLst>
          </p:cNvPr>
          <p:cNvSpPr/>
          <p:nvPr/>
        </p:nvSpPr>
        <p:spPr>
          <a:xfrm>
            <a:off x="2399369" y="1608141"/>
            <a:ext cx="45719" cy="4571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956B7A-B145-E1CE-0CED-FE5DAF97D839}"/>
              </a:ext>
            </a:extLst>
          </p:cNvPr>
          <p:cNvSpPr/>
          <p:nvPr/>
        </p:nvSpPr>
        <p:spPr>
          <a:xfrm>
            <a:off x="4896080" y="1549309"/>
            <a:ext cx="45719" cy="45719"/>
          </a:xfrm>
          <a:prstGeom prst="ellipse">
            <a:avLst/>
          </a:prstGeom>
          <a:solidFill>
            <a:srgbClr val="FFCD8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53D2E1B-FE41-DD0A-0828-98ACF422D762}"/>
              </a:ext>
            </a:extLst>
          </p:cNvPr>
          <p:cNvSpPr/>
          <p:nvPr/>
        </p:nvSpPr>
        <p:spPr>
          <a:xfrm>
            <a:off x="4838540" y="1685379"/>
            <a:ext cx="45719" cy="45719"/>
          </a:xfrm>
          <a:prstGeom prst="ellipse">
            <a:avLst/>
          </a:prstGeom>
          <a:solidFill>
            <a:srgbClr val="FFCD8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26030F5-994A-EC47-A358-86F9FE46EBF9}"/>
              </a:ext>
            </a:extLst>
          </p:cNvPr>
          <p:cNvSpPr/>
          <p:nvPr/>
        </p:nvSpPr>
        <p:spPr>
          <a:xfrm>
            <a:off x="4871973" y="1882101"/>
            <a:ext cx="45719" cy="45719"/>
          </a:xfrm>
          <a:prstGeom prst="ellipse">
            <a:avLst/>
          </a:prstGeom>
          <a:solidFill>
            <a:srgbClr val="FFCD8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82839CA-E4FC-388A-B9E9-687DC6C0F21C}"/>
              </a:ext>
            </a:extLst>
          </p:cNvPr>
          <p:cNvSpPr/>
          <p:nvPr/>
        </p:nvSpPr>
        <p:spPr>
          <a:xfrm>
            <a:off x="4973052" y="1773240"/>
            <a:ext cx="45719" cy="45719"/>
          </a:xfrm>
          <a:prstGeom prst="ellipse">
            <a:avLst/>
          </a:prstGeom>
          <a:solidFill>
            <a:srgbClr val="FFCD8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4936FCE-8BB5-EA66-A4CB-6D4C5485F365}"/>
              </a:ext>
            </a:extLst>
          </p:cNvPr>
          <p:cNvSpPr/>
          <p:nvPr/>
        </p:nvSpPr>
        <p:spPr>
          <a:xfrm>
            <a:off x="5011152" y="1792674"/>
            <a:ext cx="45719" cy="45719"/>
          </a:xfrm>
          <a:prstGeom prst="ellipse">
            <a:avLst/>
          </a:prstGeom>
          <a:solidFill>
            <a:srgbClr val="FFCD8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8447F70-1F97-F7BD-18E0-0236D7B379B2}"/>
              </a:ext>
            </a:extLst>
          </p:cNvPr>
          <p:cNvSpPr/>
          <p:nvPr/>
        </p:nvSpPr>
        <p:spPr>
          <a:xfrm>
            <a:off x="5044583" y="1816778"/>
            <a:ext cx="45719" cy="45719"/>
          </a:xfrm>
          <a:prstGeom prst="ellipse">
            <a:avLst/>
          </a:prstGeom>
          <a:solidFill>
            <a:srgbClr val="FFCD8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C3DDA06-03E6-DC10-0886-430725BD298C}"/>
              </a:ext>
            </a:extLst>
          </p:cNvPr>
          <p:cNvSpPr/>
          <p:nvPr/>
        </p:nvSpPr>
        <p:spPr>
          <a:xfrm>
            <a:off x="5136332" y="1605281"/>
            <a:ext cx="45719" cy="45719"/>
          </a:xfrm>
          <a:prstGeom prst="ellipse">
            <a:avLst/>
          </a:prstGeom>
          <a:solidFill>
            <a:srgbClr val="FFCD8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2242369-3DD0-E2B1-50A5-6C014C2E06F0}"/>
              </a:ext>
            </a:extLst>
          </p:cNvPr>
          <p:cNvSpPr/>
          <p:nvPr/>
        </p:nvSpPr>
        <p:spPr>
          <a:xfrm>
            <a:off x="5172095" y="1592061"/>
            <a:ext cx="45719" cy="45719"/>
          </a:xfrm>
          <a:prstGeom prst="ellipse">
            <a:avLst/>
          </a:prstGeom>
          <a:solidFill>
            <a:srgbClr val="FFCD8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A54D07-6ADA-33E6-50E4-4B63B1598473}"/>
              </a:ext>
            </a:extLst>
          </p:cNvPr>
          <p:cNvSpPr/>
          <p:nvPr/>
        </p:nvSpPr>
        <p:spPr>
          <a:xfrm>
            <a:off x="5273176" y="1791115"/>
            <a:ext cx="45719" cy="45719"/>
          </a:xfrm>
          <a:prstGeom prst="ellipse">
            <a:avLst/>
          </a:prstGeom>
          <a:solidFill>
            <a:srgbClr val="FFCD8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13307F3-482E-63F6-9A2C-C71823AE7CBD}"/>
              </a:ext>
            </a:extLst>
          </p:cNvPr>
          <p:cNvSpPr/>
          <p:nvPr/>
        </p:nvSpPr>
        <p:spPr>
          <a:xfrm>
            <a:off x="5259956" y="1826881"/>
            <a:ext cx="45719" cy="45719"/>
          </a:xfrm>
          <a:prstGeom prst="ellipse">
            <a:avLst/>
          </a:prstGeom>
          <a:solidFill>
            <a:srgbClr val="FFCD8C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D7BB6E-EA0A-9BD6-4478-AB91FFDEA618}"/>
              </a:ext>
            </a:extLst>
          </p:cNvPr>
          <p:cNvSpPr/>
          <p:nvPr/>
        </p:nvSpPr>
        <p:spPr>
          <a:xfrm>
            <a:off x="7426721" y="1854162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3961531-F162-756D-F416-13EF207C5BEA}"/>
              </a:ext>
            </a:extLst>
          </p:cNvPr>
          <p:cNvSpPr/>
          <p:nvPr/>
        </p:nvSpPr>
        <p:spPr>
          <a:xfrm>
            <a:off x="7449580" y="1818424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48F1D529-E10C-9042-8F50-D002855DB64F}"/>
              </a:ext>
            </a:extLst>
          </p:cNvPr>
          <p:cNvSpPr/>
          <p:nvPr/>
        </p:nvSpPr>
        <p:spPr>
          <a:xfrm>
            <a:off x="7472439" y="1854162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4F7E78E1-962D-5F0B-2D47-0F6F48140C5F}"/>
              </a:ext>
            </a:extLst>
          </p:cNvPr>
          <p:cNvSpPr/>
          <p:nvPr/>
        </p:nvSpPr>
        <p:spPr>
          <a:xfrm>
            <a:off x="7472438" y="1760277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94BE8FF7-E58B-59A2-AF50-FF9AB2726C93}"/>
              </a:ext>
            </a:extLst>
          </p:cNvPr>
          <p:cNvSpPr/>
          <p:nvPr/>
        </p:nvSpPr>
        <p:spPr>
          <a:xfrm>
            <a:off x="7472438" y="1711538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7C2C0710-DCE2-995A-4DE1-A20F1C77B72B}"/>
              </a:ext>
            </a:extLst>
          </p:cNvPr>
          <p:cNvSpPr/>
          <p:nvPr/>
        </p:nvSpPr>
        <p:spPr>
          <a:xfrm>
            <a:off x="7584064" y="1880448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4496302C-07D8-11D4-B854-20F18C33EC89}"/>
              </a:ext>
            </a:extLst>
          </p:cNvPr>
          <p:cNvSpPr/>
          <p:nvPr/>
        </p:nvSpPr>
        <p:spPr>
          <a:xfrm>
            <a:off x="7606922" y="1841283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7C32BA45-5D65-5932-810E-0255EDA7ADB9}"/>
              </a:ext>
            </a:extLst>
          </p:cNvPr>
          <p:cNvSpPr/>
          <p:nvPr/>
        </p:nvSpPr>
        <p:spPr>
          <a:xfrm>
            <a:off x="7572634" y="1841282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7BF67A9C-CD2A-B9A9-3CCB-C57FB5C99A24}"/>
              </a:ext>
            </a:extLst>
          </p:cNvPr>
          <p:cNvSpPr/>
          <p:nvPr/>
        </p:nvSpPr>
        <p:spPr>
          <a:xfrm>
            <a:off x="7561204" y="1815054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A3905FBF-270D-B49B-6528-8D36BFC0768E}"/>
              </a:ext>
            </a:extLst>
          </p:cNvPr>
          <p:cNvSpPr/>
          <p:nvPr/>
        </p:nvSpPr>
        <p:spPr>
          <a:xfrm>
            <a:off x="7595492" y="1806769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6B6490A4-0F0A-23E1-EF14-EBDA1D632E31}"/>
              </a:ext>
            </a:extLst>
          </p:cNvPr>
          <p:cNvSpPr/>
          <p:nvPr/>
        </p:nvSpPr>
        <p:spPr>
          <a:xfrm>
            <a:off x="7606922" y="1783909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BB80D4BA-3CB6-6E6C-6CC6-35DAE6077149}"/>
              </a:ext>
            </a:extLst>
          </p:cNvPr>
          <p:cNvSpPr/>
          <p:nvPr/>
        </p:nvSpPr>
        <p:spPr>
          <a:xfrm>
            <a:off x="7606922" y="1742081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2FE9198-7C94-881B-7103-C3DED88F1780}"/>
              </a:ext>
            </a:extLst>
          </p:cNvPr>
          <p:cNvSpPr/>
          <p:nvPr/>
        </p:nvSpPr>
        <p:spPr>
          <a:xfrm>
            <a:off x="7641211" y="1764669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226EF7EC-7859-AB8F-B584-B21D9962E22D}"/>
              </a:ext>
            </a:extLst>
          </p:cNvPr>
          <p:cNvSpPr/>
          <p:nvPr/>
        </p:nvSpPr>
        <p:spPr>
          <a:xfrm>
            <a:off x="7850295" y="1949026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26769924-0B12-12AC-B8A7-9575BA12FC60}"/>
              </a:ext>
            </a:extLst>
          </p:cNvPr>
          <p:cNvSpPr/>
          <p:nvPr/>
        </p:nvSpPr>
        <p:spPr>
          <a:xfrm>
            <a:off x="7929606" y="1594339"/>
            <a:ext cx="45719" cy="45719"/>
          </a:xfrm>
          <a:prstGeom prst="ellipse">
            <a:avLst/>
          </a:prstGeom>
          <a:solidFill>
            <a:srgbClr val="FFCD8C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CDF8D110-833B-4B96-B196-D90AF8C847CF}"/>
              </a:ext>
            </a:extLst>
          </p:cNvPr>
          <p:cNvCxnSpPr>
            <a:stCxn id="44" idx="2"/>
            <a:endCxn id="38" idx="0"/>
          </p:cNvCxnSpPr>
          <p:nvPr/>
        </p:nvCxnSpPr>
        <p:spPr>
          <a:xfrm flipH="1">
            <a:off x="2172492" y="2139928"/>
            <a:ext cx="12690" cy="315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0F479518-A238-3D18-84AA-B09936454BFC}"/>
              </a:ext>
            </a:extLst>
          </p:cNvPr>
          <p:cNvCxnSpPr>
            <a:cxnSpLocks/>
            <a:stCxn id="46" idx="2"/>
            <a:endCxn id="40" idx="0"/>
          </p:cNvCxnSpPr>
          <p:nvPr/>
        </p:nvCxnSpPr>
        <p:spPr>
          <a:xfrm flipH="1">
            <a:off x="5067655" y="2186250"/>
            <a:ext cx="5273" cy="294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FEEE8E5D-465A-A8EF-2140-3EF5ED7D19FB}"/>
              </a:ext>
            </a:extLst>
          </p:cNvPr>
          <p:cNvCxnSpPr>
            <a:cxnSpLocks/>
            <a:stCxn id="48" idx="2"/>
            <a:endCxn id="42" idx="0"/>
          </p:cNvCxnSpPr>
          <p:nvPr/>
        </p:nvCxnSpPr>
        <p:spPr>
          <a:xfrm flipH="1">
            <a:off x="7695193" y="2140779"/>
            <a:ext cx="3172" cy="297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Google Shape;302;p17">
            <a:extLst>
              <a:ext uri="{FF2B5EF4-FFF2-40B4-BE49-F238E27FC236}">
                <a16:creationId xmlns:a16="http://schemas.microsoft.com/office/drawing/2014/main" id="{1056E3C3-7913-029A-0A90-19FC5A903463}"/>
              </a:ext>
            </a:extLst>
          </p:cNvPr>
          <p:cNvSpPr txBox="1"/>
          <p:nvPr/>
        </p:nvSpPr>
        <p:spPr>
          <a:xfrm>
            <a:off x="987213" y="2118858"/>
            <a:ext cx="927695" cy="313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</a:rPr>
              <a:t>2.8 um Bead Mask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283" name="Google Shape;302;p17">
            <a:extLst>
              <a:ext uri="{FF2B5EF4-FFF2-40B4-BE49-F238E27FC236}">
                <a16:creationId xmlns:a16="http://schemas.microsoft.com/office/drawing/2014/main" id="{DF5A7C93-56E0-6EEE-F9C7-6B6A99D60E82}"/>
              </a:ext>
            </a:extLst>
          </p:cNvPr>
          <p:cNvSpPr txBox="1"/>
          <p:nvPr/>
        </p:nvSpPr>
        <p:spPr>
          <a:xfrm>
            <a:off x="3866661" y="2167201"/>
            <a:ext cx="927695" cy="313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</a:rPr>
              <a:t>2.8 um Bead Mask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284" name="Google Shape;302;p17">
            <a:extLst>
              <a:ext uri="{FF2B5EF4-FFF2-40B4-BE49-F238E27FC236}">
                <a16:creationId xmlns:a16="http://schemas.microsoft.com/office/drawing/2014/main" id="{4A72A7C7-48EE-5157-ABB6-E9FFA3E93259}"/>
              </a:ext>
            </a:extLst>
          </p:cNvPr>
          <p:cNvSpPr txBox="1"/>
          <p:nvPr/>
        </p:nvSpPr>
        <p:spPr>
          <a:xfrm>
            <a:off x="6553080" y="2116402"/>
            <a:ext cx="927695" cy="313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</a:rPr>
              <a:t>2.8 um Bead Mask</a:t>
            </a:r>
            <a:endParaRPr sz="1000" dirty="0">
              <a:solidFill>
                <a:schemeClr val="dk2"/>
              </a:solidFill>
            </a:endParaRP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8200098C-64A4-0B43-6891-296272E23923}"/>
              </a:ext>
            </a:extLst>
          </p:cNvPr>
          <p:cNvCxnSpPr>
            <a:stCxn id="282" idx="3"/>
          </p:cNvCxnSpPr>
          <p:nvPr/>
        </p:nvCxnSpPr>
        <p:spPr>
          <a:xfrm flipV="1">
            <a:off x="1914908" y="2273154"/>
            <a:ext cx="266619" cy="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DFDF1878-2EE7-E6DA-DC85-8242251DA18C}"/>
              </a:ext>
            </a:extLst>
          </p:cNvPr>
          <p:cNvCxnSpPr/>
          <p:nvPr/>
        </p:nvCxnSpPr>
        <p:spPr>
          <a:xfrm flipV="1">
            <a:off x="4791128" y="2326034"/>
            <a:ext cx="266619" cy="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FA444008-D151-C29E-9C53-C44F39EBFB8B}"/>
              </a:ext>
            </a:extLst>
          </p:cNvPr>
          <p:cNvCxnSpPr/>
          <p:nvPr/>
        </p:nvCxnSpPr>
        <p:spPr>
          <a:xfrm flipV="1">
            <a:off x="7434525" y="2279470"/>
            <a:ext cx="266619" cy="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F663A44C-1D5E-0647-BE96-2720A685CBD2}"/>
              </a:ext>
            </a:extLst>
          </p:cNvPr>
          <p:cNvGrpSpPr/>
          <p:nvPr/>
        </p:nvGrpSpPr>
        <p:grpSpPr>
          <a:xfrm>
            <a:off x="3384887" y="3350208"/>
            <a:ext cx="2236073" cy="1600943"/>
            <a:chOff x="6606838" y="2159694"/>
            <a:chExt cx="1880413" cy="1415468"/>
          </a:xfrm>
        </p:grpSpPr>
        <p:pic>
          <p:nvPicPr>
            <p:cNvPr id="290" name="Google Shape;274;p15">
              <a:extLst>
                <a:ext uri="{FF2B5EF4-FFF2-40B4-BE49-F238E27FC236}">
                  <a16:creationId xmlns:a16="http://schemas.microsoft.com/office/drawing/2014/main" id="{26CA633D-2230-4D11-2D35-D6A8FD698909}"/>
                </a:ext>
              </a:extLst>
            </p:cNvPr>
            <p:cNvPicPr preferRelativeResize="0"/>
            <p:nvPr/>
          </p:nvPicPr>
          <p:blipFill>
            <a:blip r:embed="rId1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4883" y="2159694"/>
              <a:ext cx="1842368" cy="1388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8287E62-0337-DF53-BDCC-AD69DF15DF70}"/>
                </a:ext>
              </a:extLst>
            </p:cNvPr>
            <p:cNvSpPr/>
            <p:nvPr/>
          </p:nvSpPr>
          <p:spPr>
            <a:xfrm>
              <a:off x="7893996" y="2186321"/>
              <a:ext cx="581848" cy="155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2" name="Google Shape;129;p14">
              <a:extLst>
                <a:ext uri="{FF2B5EF4-FFF2-40B4-BE49-F238E27FC236}">
                  <a16:creationId xmlns:a16="http://schemas.microsoft.com/office/drawing/2014/main" id="{6891FA13-75BC-198E-5EDC-F8B3FBBCFB2E}"/>
                </a:ext>
              </a:extLst>
            </p:cNvPr>
            <p:cNvSpPr txBox="1"/>
            <p:nvPr/>
          </p:nvSpPr>
          <p:spPr>
            <a:xfrm>
              <a:off x="6994770" y="3389846"/>
              <a:ext cx="1362927" cy="185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dk2"/>
                  </a:solidFill>
                </a:rPr>
                <a:t>Insulin Concentration (nMol)</a:t>
              </a:r>
              <a:endParaRPr sz="900" dirty="0">
                <a:solidFill>
                  <a:schemeClr val="dk2"/>
                </a:solidFill>
              </a:endParaRPr>
            </a:p>
          </p:txBody>
        </p:sp>
        <p:sp>
          <p:nvSpPr>
            <p:cNvPr id="293" name="Google Shape;129;p14">
              <a:extLst>
                <a:ext uri="{FF2B5EF4-FFF2-40B4-BE49-F238E27FC236}">
                  <a16:creationId xmlns:a16="http://schemas.microsoft.com/office/drawing/2014/main" id="{CBA081C0-3858-C2AC-5283-30CD57D3345A}"/>
                </a:ext>
              </a:extLst>
            </p:cNvPr>
            <p:cNvSpPr txBox="1"/>
            <p:nvPr/>
          </p:nvSpPr>
          <p:spPr>
            <a:xfrm rot="16200000">
              <a:off x="6101473" y="2665059"/>
              <a:ext cx="1174581" cy="163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2"/>
                  </a:solidFill>
                </a:rPr>
                <a:t>Fluorescent Intensity</a:t>
              </a:r>
              <a:endParaRPr sz="700" dirty="0">
                <a:solidFill>
                  <a:schemeClr val="dk2"/>
                </a:solidFill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9C9CB1E-3053-E5D2-E778-E0B2E251A1FF}"/>
                </a:ext>
              </a:extLst>
            </p:cNvPr>
            <p:cNvSpPr/>
            <p:nvPr/>
          </p:nvSpPr>
          <p:spPr>
            <a:xfrm>
              <a:off x="7047121" y="2373756"/>
              <a:ext cx="1216345" cy="801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57894DA-F697-6BC3-1975-AD141EE731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8822" y="2474476"/>
              <a:ext cx="1023399" cy="6639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C608A5FD-70F6-BBAF-26D3-9741F95FCDDF}"/>
              </a:ext>
            </a:extLst>
          </p:cNvPr>
          <p:cNvCxnSpPr>
            <a:cxnSpLocks/>
          </p:cNvCxnSpPr>
          <p:nvPr/>
        </p:nvCxnSpPr>
        <p:spPr>
          <a:xfrm flipV="1">
            <a:off x="3966436" y="3632997"/>
            <a:ext cx="1119706" cy="773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Google Shape;302;p17">
            <a:extLst>
              <a:ext uri="{FF2B5EF4-FFF2-40B4-BE49-F238E27FC236}">
                <a16:creationId xmlns:a16="http://schemas.microsoft.com/office/drawing/2014/main" id="{6236168A-E5BC-F556-94BC-DB76A27A1E95}"/>
              </a:ext>
            </a:extLst>
          </p:cNvPr>
          <p:cNvSpPr txBox="1"/>
          <p:nvPr/>
        </p:nvSpPr>
        <p:spPr>
          <a:xfrm>
            <a:off x="5471335" y="3960230"/>
            <a:ext cx="1275916" cy="313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</a:rPr>
              <a:t>Previous Experiments</a:t>
            </a:r>
            <a:endParaRPr sz="800" dirty="0">
              <a:solidFill>
                <a:schemeClr val="dk2"/>
              </a:solidFill>
            </a:endParaRPr>
          </a:p>
        </p:txBody>
      </p: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CBE14A92-9047-AEC1-999B-48A49D8FD208}"/>
              </a:ext>
            </a:extLst>
          </p:cNvPr>
          <p:cNvCxnSpPr/>
          <p:nvPr/>
        </p:nvCxnSpPr>
        <p:spPr>
          <a:xfrm flipH="1" flipV="1">
            <a:off x="4846299" y="3908809"/>
            <a:ext cx="614987" cy="23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591A46F1-2EE6-F6A6-6D34-FC3BBBBE77BC}"/>
              </a:ext>
            </a:extLst>
          </p:cNvPr>
          <p:cNvSpPr/>
          <p:nvPr/>
        </p:nvSpPr>
        <p:spPr>
          <a:xfrm>
            <a:off x="4186703" y="4220282"/>
            <a:ext cx="45719" cy="45719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C1CEA87D-B370-7DB3-0251-40EC6CF61667}"/>
              </a:ext>
            </a:extLst>
          </p:cNvPr>
          <p:cNvSpPr/>
          <p:nvPr/>
        </p:nvSpPr>
        <p:spPr>
          <a:xfrm>
            <a:off x="4599917" y="3933896"/>
            <a:ext cx="45719" cy="45719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821E013C-F2D6-1DE3-B585-628E5F4BD9F9}"/>
              </a:ext>
            </a:extLst>
          </p:cNvPr>
          <p:cNvSpPr/>
          <p:nvPr/>
        </p:nvSpPr>
        <p:spPr>
          <a:xfrm>
            <a:off x="5010062" y="3644426"/>
            <a:ext cx="45719" cy="45719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id="{561FE9B4-19BF-2FCD-3872-7BEE60D37350}"/>
              </a:ext>
            </a:extLst>
          </p:cNvPr>
          <p:cNvCxnSpPr>
            <a:stCxn id="38" idx="2"/>
            <a:endCxn id="325" idx="1"/>
          </p:cNvCxnSpPr>
          <p:nvPr/>
        </p:nvCxnSpPr>
        <p:spPr>
          <a:xfrm>
            <a:off x="2172492" y="3289728"/>
            <a:ext cx="2020906" cy="9372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59FAA612-96DB-29AF-FBEC-C33794D34658}"/>
              </a:ext>
            </a:extLst>
          </p:cNvPr>
          <p:cNvCxnSpPr>
            <a:cxnSpLocks/>
            <a:stCxn id="40" idx="2"/>
            <a:endCxn id="326" idx="0"/>
          </p:cNvCxnSpPr>
          <p:nvPr/>
        </p:nvCxnSpPr>
        <p:spPr>
          <a:xfrm flipH="1">
            <a:off x="4622777" y="3335939"/>
            <a:ext cx="444878" cy="5979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DD7EFFFB-B7A3-9AEF-7FA5-0F04CBFF28A6}"/>
              </a:ext>
            </a:extLst>
          </p:cNvPr>
          <p:cNvCxnSpPr>
            <a:cxnSpLocks/>
            <a:stCxn id="42" idx="2"/>
            <a:endCxn id="327" idx="6"/>
          </p:cNvCxnSpPr>
          <p:nvPr/>
        </p:nvCxnSpPr>
        <p:spPr>
          <a:xfrm flipH="1">
            <a:off x="5055781" y="3292396"/>
            <a:ext cx="2639412" cy="3748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Oval 335">
            <a:extLst>
              <a:ext uri="{FF2B5EF4-FFF2-40B4-BE49-F238E27FC236}">
                <a16:creationId xmlns:a16="http://schemas.microsoft.com/office/drawing/2014/main" id="{FF3F56A8-FF1F-0932-4FB7-76581B462247}"/>
              </a:ext>
            </a:extLst>
          </p:cNvPr>
          <p:cNvSpPr/>
          <p:nvPr/>
        </p:nvSpPr>
        <p:spPr>
          <a:xfrm>
            <a:off x="1937499" y="1628964"/>
            <a:ext cx="76043" cy="6576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19EBFC31-B00D-0973-5E93-20A2AEB20C9F}"/>
              </a:ext>
            </a:extLst>
          </p:cNvPr>
          <p:cNvSpPr/>
          <p:nvPr/>
        </p:nvSpPr>
        <p:spPr>
          <a:xfrm>
            <a:off x="2002387" y="1910055"/>
            <a:ext cx="82631" cy="72870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A034A33D-75C7-4038-3988-6A923D65C867}"/>
              </a:ext>
            </a:extLst>
          </p:cNvPr>
          <p:cNvSpPr/>
          <p:nvPr/>
        </p:nvSpPr>
        <p:spPr>
          <a:xfrm>
            <a:off x="5267653" y="1929059"/>
            <a:ext cx="76043" cy="6576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32DCD3CC-A25A-7840-9FFA-295533B2DC14}"/>
              </a:ext>
            </a:extLst>
          </p:cNvPr>
          <p:cNvSpPr/>
          <p:nvPr/>
        </p:nvSpPr>
        <p:spPr>
          <a:xfrm>
            <a:off x="7495297" y="1507078"/>
            <a:ext cx="76043" cy="6576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A4084C42-EE67-B89E-8C8A-FDA83315FCAD}"/>
              </a:ext>
            </a:extLst>
          </p:cNvPr>
          <p:cNvSpPr/>
          <p:nvPr/>
        </p:nvSpPr>
        <p:spPr>
          <a:xfrm>
            <a:off x="7435487" y="1548036"/>
            <a:ext cx="76043" cy="6576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CFE89658-CDB6-21F8-B70B-584AB188684A}"/>
              </a:ext>
            </a:extLst>
          </p:cNvPr>
          <p:cNvSpPr/>
          <p:nvPr/>
        </p:nvSpPr>
        <p:spPr>
          <a:xfrm>
            <a:off x="7427641" y="1613805"/>
            <a:ext cx="76043" cy="6576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5EBBCCCF-0ADC-326F-8BA4-93D4A4D6AB7F}"/>
              </a:ext>
            </a:extLst>
          </p:cNvPr>
          <p:cNvSpPr/>
          <p:nvPr/>
        </p:nvSpPr>
        <p:spPr>
          <a:xfrm>
            <a:off x="7796342" y="1521598"/>
            <a:ext cx="76043" cy="6576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918BB4E2-B5FD-9699-4F93-369328523CEB}"/>
              </a:ext>
            </a:extLst>
          </p:cNvPr>
          <p:cNvSpPr/>
          <p:nvPr/>
        </p:nvSpPr>
        <p:spPr>
          <a:xfrm>
            <a:off x="7645180" y="1821802"/>
            <a:ext cx="76043" cy="6576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662B1D8D-5572-EEAE-EB94-CF002A025FFB}"/>
              </a:ext>
            </a:extLst>
          </p:cNvPr>
          <p:cNvSpPr/>
          <p:nvPr/>
        </p:nvSpPr>
        <p:spPr>
          <a:xfrm>
            <a:off x="7713757" y="1756033"/>
            <a:ext cx="76043" cy="6576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3CF64056-D458-054A-4093-7406435A853C}"/>
              </a:ext>
            </a:extLst>
          </p:cNvPr>
          <p:cNvSpPr/>
          <p:nvPr/>
        </p:nvSpPr>
        <p:spPr>
          <a:xfrm>
            <a:off x="7825454" y="1866996"/>
            <a:ext cx="76043" cy="65769"/>
          </a:xfrm>
          <a:prstGeom prst="ellipse">
            <a:avLst/>
          </a:prstGeom>
          <a:solidFill>
            <a:srgbClr val="FFCD8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7" name="Google Shape;302;p17">
            <a:extLst>
              <a:ext uri="{FF2B5EF4-FFF2-40B4-BE49-F238E27FC236}">
                <a16:creationId xmlns:a16="http://schemas.microsoft.com/office/drawing/2014/main" id="{98A6BB33-EBB9-F308-52A1-C41159508023}"/>
              </a:ext>
            </a:extLst>
          </p:cNvPr>
          <p:cNvSpPr txBox="1"/>
          <p:nvPr/>
        </p:nvSpPr>
        <p:spPr>
          <a:xfrm>
            <a:off x="1503952" y="868423"/>
            <a:ext cx="1676243" cy="41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</a:rPr>
              <a:t>Fluorescent Overlay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348" name="Google Shape;302;p17">
            <a:extLst>
              <a:ext uri="{FF2B5EF4-FFF2-40B4-BE49-F238E27FC236}">
                <a16:creationId xmlns:a16="http://schemas.microsoft.com/office/drawing/2014/main" id="{89E4E63D-CF45-00F5-5A09-EB2AB5FB0DD9}"/>
              </a:ext>
            </a:extLst>
          </p:cNvPr>
          <p:cNvSpPr txBox="1"/>
          <p:nvPr/>
        </p:nvSpPr>
        <p:spPr>
          <a:xfrm>
            <a:off x="1463232" y="1057864"/>
            <a:ext cx="1532141" cy="41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</a:rPr>
              <a:t>2 </a:t>
            </a:r>
            <a:r>
              <a:rPr lang="en-US" sz="800" dirty="0" err="1">
                <a:solidFill>
                  <a:schemeClr val="dk2"/>
                </a:solidFill>
              </a:rPr>
              <a:t>nM</a:t>
            </a:r>
            <a:r>
              <a:rPr lang="en-US" sz="800" dirty="0">
                <a:solidFill>
                  <a:schemeClr val="dk2"/>
                </a:solidFill>
              </a:rPr>
              <a:t> Insulin, 2 </a:t>
            </a:r>
            <a:r>
              <a:rPr lang="en-US" sz="800" dirty="0" err="1">
                <a:solidFill>
                  <a:schemeClr val="dk2"/>
                </a:solidFill>
              </a:rPr>
              <a:t>nM</a:t>
            </a:r>
            <a:r>
              <a:rPr lang="en-US" sz="800" dirty="0">
                <a:solidFill>
                  <a:schemeClr val="dk2"/>
                </a:solidFill>
              </a:rPr>
              <a:t> Glucagon</a:t>
            </a:r>
            <a:endParaRPr sz="800" dirty="0">
              <a:solidFill>
                <a:schemeClr val="dk2"/>
              </a:solidFill>
            </a:endParaRPr>
          </a:p>
        </p:txBody>
      </p:sp>
      <p:sp>
        <p:nvSpPr>
          <p:cNvPr id="349" name="Google Shape;302;p17">
            <a:extLst>
              <a:ext uri="{FF2B5EF4-FFF2-40B4-BE49-F238E27FC236}">
                <a16:creationId xmlns:a16="http://schemas.microsoft.com/office/drawing/2014/main" id="{7379732C-D040-6E8E-343C-B9B719F9529E}"/>
              </a:ext>
            </a:extLst>
          </p:cNvPr>
          <p:cNvSpPr txBox="1"/>
          <p:nvPr/>
        </p:nvSpPr>
        <p:spPr>
          <a:xfrm>
            <a:off x="4376465" y="1104805"/>
            <a:ext cx="1532141" cy="41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</a:rPr>
              <a:t>4 </a:t>
            </a:r>
            <a:r>
              <a:rPr lang="en-US" sz="800" dirty="0" err="1">
                <a:solidFill>
                  <a:schemeClr val="dk2"/>
                </a:solidFill>
              </a:rPr>
              <a:t>nM</a:t>
            </a:r>
            <a:r>
              <a:rPr lang="en-US" sz="800" dirty="0">
                <a:solidFill>
                  <a:schemeClr val="dk2"/>
                </a:solidFill>
              </a:rPr>
              <a:t> Insulin, 2 </a:t>
            </a:r>
            <a:r>
              <a:rPr lang="en-US" sz="800" dirty="0" err="1">
                <a:solidFill>
                  <a:schemeClr val="dk2"/>
                </a:solidFill>
              </a:rPr>
              <a:t>nM</a:t>
            </a:r>
            <a:r>
              <a:rPr lang="en-US" sz="800" dirty="0">
                <a:solidFill>
                  <a:schemeClr val="dk2"/>
                </a:solidFill>
              </a:rPr>
              <a:t> Glucagon</a:t>
            </a:r>
            <a:endParaRPr sz="800" dirty="0">
              <a:solidFill>
                <a:schemeClr val="dk2"/>
              </a:solidFill>
            </a:endParaRPr>
          </a:p>
        </p:txBody>
      </p:sp>
      <p:sp>
        <p:nvSpPr>
          <p:cNvPr id="350" name="Google Shape;302;p17">
            <a:extLst>
              <a:ext uri="{FF2B5EF4-FFF2-40B4-BE49-F238E27FC236}">
                <a16:creationId xmlns:a16="http://schemas.microsoft.com/office/drawing/2014/main" id="{62B4336F-367B-DAF0-432F-B1C4DE8BE467}"/>
              </a:ext>
            </a:extLst>
          </p:cNvPr>
          <p:cNvSpPr txBox="1"/>
          <p:nvPr/>
        </p:nvSpPr>
        <p:spPr>
          <a:xfrm>
            <a:off x="7006841" y="1055938"/>
            <a:ext cx="1532141" cy="41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</a:rPr>
              <a:t>6 </a:t>
            </a:r>
            <a:r>
              <a:rPr lang="en-US" sz="800" dirty="0" err="1">
                <a:solidFill>
                  <a:schemeClr val="dk2"/>
                </a:solidFill>
              </a:rPr>
              <a:t>nM</a:t>
            </a:r>
            <a:r>
              <a:rPr lang="en-US" sz="800" dirty="0">
                <a:solidFill>
                  <a:schemeClr val="dk2"/>
                </a:solidFill>
              </a:rPr>
              <a:t> Insulin, 2 </a:t>
            </a:r>
            <a:r>
              <a:rPr lang="en-US" sz="800" dirty="0" err="1">
                <a:solidFill>
                  <a:schemeClr val="dk2"/>
                </a:solidFill>
              </a:rPr>
              <a:t>nM</a:t>
            </a:r>
            <a:r>
              <a:rPr lang="en-US" sz="800" dirty="0">
                <a:solidFill>
                  <a:schemeClr val="dk2"/>
                </a:solidFill>
              </a:rPr>
              <a:t> Glucagon</a:t>
            </a:r>
            <a:endParaRPr sz="800" dirty="0">
              <a:solidFill>
                <a:schemeClr val="dk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750BF-B150-47DB-C245-9102C6478B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bg1">
                <a:alpha val="61961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700" y="1829830"/>
            <a:ext cx="835675" cy="834085"/>
          </a:xfrm>
          <a:prstGeom prst="rect">
            <a:avLst/>
          </a:prstGeom>
        </p:spPr>
      </p:pic>
      <p:sp>
        <p:nvSpPr>
          <p:cNvPr id="7" name="Google Shape;302;p17">
            <a:extLst>
              <a:ext uri="{FF2B5EF4-FFF2-40B4-BE49-F238E27FC236}">
                <a16:creationId xmlns:a16="http://schemas.microsoft.com/office/drawing/2014/main" id="{5FBA6557-6026-55FA-9F92-47A44C9F7D11}"/>
              </a:ext>
            </a:extLst>
          </p:cNvPr>
          <p:cNvSpPr txBox="1"/>
          <p:nvPr/>
        </p:nvSpPr>
        <p:spPr>
          <a:xfrm>
            <a:off x="4435825" y="926480"/>
            <a:ext cx="1676243" cy="41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</a:rPr>
              <a:t>Fluorescent Overlay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8" name="Google Shape;302;p17">
            <a:extLst>
              <a:ext uri="{FF2B5EF4-FFF2-40B4-BE49-F238E27FC236}">
                <a16:creationId xmlns:a16="http://schemas.microsoft.com/office/drawing/2014/main" id="{3577CC57-1936-F67D-DED3-71D3C828AB46}"/>
              </a:ext>
            </a:extLst>
          </p:cNvPr>
          <p:cNvSpPr txBox="1"/>
          <p:nvPr/>
        </p:nvSpPr>
        <p:spPr>
          <a:xfrm>
            <a:off x="7026615" y="911968"/>
            <a:ext cx="1676243" cy="41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</a:rPr>
              <a:t>Fluorescent Overlay</a:t>
            </a:r>
            <a:endParaRPr sz="1000" dirty="0">
              <a:solidFill>
                <a:schemeClr val="dk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272B11-476B-2517-AF8B-BE25E643A9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bg1">
                <a:alpha val="75686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5344" y="1843958"/>
            <a:ext cx="857945" cy="8548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6B223B-5456-CD02-C407-ED64CC483E7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7090" y="1836834"/>
            <a:ext cx="853743" cy="853743"/>
          </a:xfrm>
          <a:prstGeom prst="rect">
            <a:avLst/>
          </a:prstGeom>
        </p:spPr>
      </p:pic>
      <p:sp>
        <p:nvSpPr>
          <p:cNvPr id="2" name="Google Shape;1668;p84">
            <a:extLst>
              <a:ext uri="{FF2B5EF4-FFF2-40B4-BE49-F238E27FC236}">
                <a16:creationId xmlns:a16="http://schemas.microsoft.com/office/drawing/2014/main" id="{429AEF1E-4108-5BE9-F515-1835F14118BD}"/>
              </a:ext>
            </a:extLst>
          </p:cNvPr>
          <p:cNvSpPr/>
          <p:nvPr/>
        </p:nvSpPr>
        <p:spPr>
          <a:xfrm>
            <a:off x="0" y="4829075"/>
            <a:ext cx="3626100" cy="25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97886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4A98F8DC-6AAB-CB05-C53E-2D8C0F598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">
            <a:extLst>
              <a:ext uri="{FF2B5EF4-FFF2-40B4-BE49-F238E27FC236}">
                <a16:creationId xmlns:a16="http://schemas.microsoft.com/office/drawing/2014/main" id="{79EBB187-C9C6-7143-C5F0-23F5EAD5C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>
                <a:solidFill>
                  <a:schemeClr val="dk2"/>
                </a:solidFill>
                <a:hlinkClick r:id="rId3"/>
              </a:rPr>
              <a:t>Multiplexed Bead ELISA GUI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2" name="Google Shape;1668;p84">
            <a:extLst>
              <a:ext uri="{FF2B5EF4-FFF2-40B4-BE49-F238E27FC236}">
                <a16:creationId xmlns:a16="http://schemas.microsoft.com/office/drawing/2014/main" id="{4D1D7697-05F7-AF12-B083-F4649C2A52B6}"/>
              </a:ext>
            </a:extLst>
          </p:cNvPr>
          <p:cNvSpPr/>
          <p:nvPr/>
        </p:nvSpPr>
        <p:spPr>
          <a:xfrm>
            <a:off x="0" y="4829075"/>
            <a:ext cx="3626100" cy="25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7B69D6-C906-749C-8758-8B12BE0393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92" y="1039466"/>
            <a:ext cx="4760039" cy="3310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782D61-F2FB-11F4-3C27-940518CE0F00}"/>
              </a:ext>
            </a:extLst>
          </p:cNvPr>
          <p:cNvSpPr txBox="1"/>
          <p:nvPr/>
        </p:nvSpPr>
        <p:spPr>
          <a:xfrm>
            <a:off x="5324304" y="1448305"/>
            <a:ext cx="335559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Features:</a:t>
            </a:r>
          </a:p>
          <a:p>
            <a:endParaRPr lang="en-US" sz="1200" dirty="0"/>
          </a:p>
          <a:p>
            <a:pPr marL="171450" indent="-171450">
              <a:buFontTx/>
              <a:buChar char="-"/>
            </a:pPr>
            <a:r>
              <a:rPr lang="en-CA" sz="1200" dirty="0"/>
              <a:t>Nanowell cropping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  <a:p>
            <a:pPr marL="171450" indent="-171450">
              <a:buFontTx/>
              <a:buChar char="-"/>
            </a:pPr>
            <a:r>
              <a:rPr lang="en-CA" sz="1200" dirty="0"/>
              <a:t>Auto and Manual Training Data Inspection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  <a:p>
            <a:pPr marL="171450" indent="-171450">
              <a:buFontTx/>
              <a:buChar char="-"/>
            </a:pPr>
            <a:r>
              <a:rPr lang="en-CA" sz="1200" dirty="0"/>
              <a:t>Training and Testing of 3 category U-Net</a:t>
            </a:r>
          </a:p>
          <a:p>
            <a:r>
              <a:rPr lang="en-CA" sz="1200" dirty="0"/>
              <a:t> </a:t>
            </a:r>
          </a:p>
          <a:p>
            <a:pPr marL="171450" indent="-171450">
              <a:buFontTx/>
              <a:buChar char="-"/>
            </a:pPr>
            <a:r>
              <a:rPr lang="en-CA" sz="1200" dirty="0"/>
              <a:t>Segmentation and fluorescence predictions</a:t>
            </a:r>
          </a:p>
          <a:p>
            <a:r>
              <a:rPr lang="en-CA" sz="1200" dirty="0"/>
              <a:t>  </a:t>
            </a:r>
          </a:p>
          <a:p>
            <a:pPr marL="171450" indent="-171450">
              <a:buFontTx/>
              <a:buChar char="-"/>
            </a:pPr>
            <a:r>
              <a:rPr lang="en-CA" sz="1200" dirty="0"/>
              <a:t>Nanowell Image Re-stitching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  <a:p>
            <a:pPr marL="171450" indent="-171450">
              <a:buFontTx/>
              <a:buChar char="-"/>
            </a:pP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914703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UBC ECE Biosensors</a:t>
            </a:r>
            <a:endParaRPr/>
          </a:p>
        </p:txBody>
      </p:sp>
      <p:sp>
        <p:nvSpPr>
          <p:cNvPr id="1096" name="Google Shape;1096;p7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097" name="Google Shape;1097;p77"/>
          <p:cNvSpPr txBox="1"/>
          <p:nvPr/>
        </p:nvSpPr>
        <p:spPr>
          <a:xfrm>
            <a:off x="902700" y="3121600"/>
            <a:ext cx="7692608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May 2023 - December 2023</a:t>
            </a:r>
            <a:endParaRPr sz="18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Supervisors: Dr. Samantha Grist, Dr. Karen Cheung, Dr. Sudip Shekhar</a:t>
            </a:r>
            <a:endParaRPr sz="18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Silicon Photonic (SiP) Biosensors and Functionalization</a:t>
            </a:r>
            <a:endParaRPr/>
          </a:p>
        </p:txBody>
      </p:sp>
      <p:sp>
        <p:nvSpPr>
          <p:cNvPr id="1103" name="Google Shape;1103;p78"/>
          <p:cNvSpPr txBox="1">
            <a:spLocks noGrp="1"/>
          </p:cNvSpPr>
          <p:nvPr>
            <p:ph type="body" idx="1"/>
          </p:nvPr>
        </p:nvSpPr>
        <p:spPr>
          <a:xfrm>
            <a:off x="1199500" y="3321075"/>
            <a:ext cx="68730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Binding of biomolecule to bioreceptor induces a change in refractive index. 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This leads to a shift in the resonance frequency which can be used to determine the concentration of the biomolecule of interest.</a:t>
            </a:r>
            <a:endParaRPr sz="1100"/>
          </a:p>
        </p:txBody>
      </p:sp>
      <p:sp>
        <p:nvSpPr>
          <p:cNvPr id="1104" name="Google Shape;1104;p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105" name="Google Shape;1105;p78"/>
          <p:cNvSpPr/>
          <p:nvPr/>
        </p:nvSpPr>
        <p:spPr>
          <a:xfrm>
            <a:off x="0" y="4829075"/>
            <a:ext cx="3626100" cy="25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06" name="Google Shape;1106;p7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444"/>
          <a:stretch/>
        </p:blipFill>
        <p:spPr>
          <a:xfrm>
            <a:off x="5105396" y="1142116"/>
            <a:ext cx="2640404" cy="17477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78"/>
          <p:cNvSpPr txBox="1"/>
          <p:nvPr/>
        </p:nvSpPr>
        <p:spPr>
          <a:xfrm>
            <a:off x="2214345" y="1884611"/>
            <a:ext cx="1295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8" name="Google Shape;1108;p78"/>
          <p:cNvGrpSpPr/>
          <p:nvPr/>
        </p:nvGrpSpPr>
        <p:grpSpPr>
          <a:xfrm>
            <a:off x="1048131" y="1422324"/>
            <a:ext cx="3194455" cy="1339699"/>
            <a:chOff x="122694" y="3397107"/>
            <a:chExt cx="1138681" cy="467413"/>
          </a:xfrm>
        </p:grpSpPr>
        <p:sp>
          <p:nvSpPr>
            <p:cNvPr id="1109" name="Google Shape;1109;p78"/>
            <p:cNvSpPr txBox="1"/>
            <p:nvPr/>
          </p:nvSpPr>
          <p:spPr>
            <a:xfrm>
              <a:off x="570175" y="3766238"/>
              <a:ext cx="691200" cy="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waveguide</a:t>
              </a:r>
              <a:endParaRPr sz="400"/>
            </a:p>
          </p:txBody>
        </p:sp>
        <p:sp>
          <p:nvSpPr>
            <p:cNvPr id="1110" name="Google Shape;1110;p78"/>
            <p:cNvSpPr/>
            <p:nvPr/>
          </p:nvSpPr>
          <p:spPr>
            <a:xfrm>
              <a:off x="201990" y="3781590"/>
              <a:ext cx="873300" cy="234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11" name="Google Shape;1111;p78"/>
            <p:cNvSpPr/>
            <p:nvPr/>
          </p:nvSpPr>
          <p:spPr>
            <a:xfrm>
              <a:off x="452233" y="3397107"/>
              <a:ext cx="373800" cy="384300"/>
            </a:xfrm>
            <a:prstGeom prst="donut">
              <a:avLst>
                <a:gd name="adj" fmla="val 6121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12" name="Google Shape;1112;p78"/>
            <p:cNvSpPr txBox="1"/>
            <p:nvPr/>
          </p:nvSpPr>
          <p:spPr>
            <a:xfrm>
              <a:off x="177012" y="3794620"/>
              <a:ext cx="598500" cy="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i="0" u="none" strike="noStrike" cap="none">
                  <a:solidFill>
                    <a:srgbClr val="000000"/>
                  </a:solidFill>
                </a:rPr>
                <a:t>Input waveguide</a:t>
              </a:r>
              <a:endParaRPr sz="700"/>
            </a:p>
          </p:txBody>
        </p:sp>
        <p:grpSp>
          <p:nvGrpSpPr>
            <p:cNvPr id="1113" name="Google Shape;1113;p78"/>
            <p:cNvGrpSpPr/>
            <p:nvPr/>
          </p:nvGrpSpPr>
          <p:grpSpPr>
            <a:xfrm>
              <a:off x="418661" y="3449176"/>
              <a:ext cx="452371" cy="280862"/>
              <a:chOff x="2639914" y="4529495"/>
              <a:chExt cx="2178000" cy="1314899"/>
            </a:xfrm>
          </p:grpSpPr>
          <p:sp>
            <p:nvSpPr>
              <p:cNvPr id="1114" name="Google Shape;1114;p78"/>
              <p:cNvSpPr/>
              <p:nvPr/>
            </p:nvSpPr>
            <p:spPr>
              <a:xfrm flipH="1">
                <a:off x="3057526" y="4529495"/>
                <a:ext cx="1314450" cy="1314899"/>
              </a:xfrm>
              <a:custGeom>
                <a:avLst/>
                <a:gdLst/>
                <a:ahLst/>
                <a:cxnLst/>
                <a:rect l="l" t="t" r="r" b="b"/>
                <a:pathLst>
                  <a:path w="1314450" h="1314899" extrusionOk="0">
                    <a:moveTo>
                      <a:pt x="657225" y="1314899"/>
                    </a:moveTo>
                    <a:cubicBezTo>
                      <a:pt x="280988" y="1286324"/>
                      <a:pt x="19050" y="1057724"/>
                      <a:pt x="0" y="714824"/>
                    </a:cubicBezTo>
                    <a:cubicBezTo>
                      <a:pt x="0" y="314774"/>
                      <a:pt x="271462" y="-13839"/>
                      <a:pt x="685800" y="449"/>
                    </a:cubicBezTo>
                    <a:cubicBezTo>
                      <a:pt x="995363" y="-9075"/>
                      <a:pt x="1304925" y="209999"/>
                      <a:pt x="1314450" y="643387"/>
                    </a:cubicBezTo>
                  </a:path>
                </a:pathLst>
              </a:custGeom>
              <a:noFill/>
              <a:ln w="9525" cap="flat" cmpd="sng">
                <a:solidFill>
                  <a:srgbClr val="3366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15" name="Google Shape;1115;p78"/>
              <p:cNvSpPr txBox="1"/>
              <p:nvPr/>
            </p:nvSpPr>
            <p:spPr>
              <a:xfrm>
                <a:off x="2639914" y="4679008"/>
                <a:ext cx="2178000" cy="31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50" i="0" u="none" strike="noStrike" cap="none">
                    <a:solidFill>
                      <a:srgbClr val="000000"/>
                    </a:solidFill>
                  </a:rPr>
                  <a:t>Resonating light</a:t>
                </a:r>
                <a:endParaRPr sz="650"/>
              </a:p>
            </p:txBody>
          </p:sp>
        </p:grpSp>
        <p:sp>
          <p:nvSpPr>
            <p:cNvPr id="1116" name="Google Shape;1116;p78"/>
            <p:cNvSpPr txBox="1"/>
            <p:nvPr/>
          </p:nvSpPr>
          <p:spPr>
            <a:xfrm>
              <a:off x="122694" y="3559357"/>
              <a:ext cx="452400" cy="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Light in</a:t>
              </a:r>
              <a:endParaRPr sz="700"/>
            </a:p>
          </p:txBody>
        </p:sp>
        <p:cxnSp>
          <p:nvCxnSpPr>
            <p:cNvPr id="1117" name="Google Shape;1117;p78"/>
            <p:cNvCxnSpPr/>
            <p:nvPr/>
          </p:nvCxnSpPr>
          <p:spPr>
            <a:xfrm>
              <a:off x="288063" y="3640413"/>
              <a:ext cx="39000" cy="130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1118" name="Google Shape;1118;p78"/>
          <p:cNvGrpSpPr/>
          <p:nvPr/>
        </p:nvGrpSpPr>
        <p:grpSpPr>
          <a:xfrm rot="-1165955" flipH="1">
            <a:off x="2933046" y="1650514"/>
            <a:ext cx="75617" cy="102703"/>
            <a:chOff x="8391525" y="2041634"/>
            <a:chExt cx="295275" cy="378373"/>
          </a:xfrm>
        </p:grpSpPr>
        <p:sp>
          <p:nvSpPr>
            <p:cNvPr id="1119" name="Google Shape;1119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20" name="Google Shape;1120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21" name="Google Shape;1121;p78"/>
          <p:cNvGrpSpPr/>
          <p:nvPr/>
        </p:nvGrpSpPr>
        <p:grpSpPr>
          <a:xfrm rot="1228973">
            <a:off x="2880681" y="1647605"/>
            <a:ext cx="75775" cy="102438"/>
            <a:chOff x="8391525" y="2041634"/>
            <a:chExt cx="295275" cy="378373"/>
          </a:xfrm>
        </p:grpSpPr>
        <p:sp>
          <p:nvSpPr>
            <p:cNvPr id="1122" name="Google Shape;1122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23" name="Google Shape;1123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24" name="Google Shape;1124;p78"/>
          <p:cNvGrpSpPr/>
          <p:nvPr/>
        </p:nvGrpSpPr>
        <p:grpSpPr>
          <a:xfrm rot="-1165955" flipH="1">
            <a:off x="2907238" y="2157250"/>
            <a:ext cx="75617" cy="102703"/>
            <a:chOff x="8391525" y="2041634"/>
            <a:chExt cx="295275" cy="378373"/>
          </a:xfrm>
        </p:grpSpPr>
        <p:sp>
          <p:nvSpPr>
            <p:cNvPr id="1125" name="Google Shape;1125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26" name="Google Shape;1126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27" name="Google Shape;1127;p78"/>
          <p:cNvGrpSpPr/>
          <p:nvPr/>
        </p:nvGrpSpPr>
        <p:grpSpPr>
          <a:xfrm rot="1228973">
            <a:off x="2854873" y="2154342"/>
            <a:ext cx="75775" cy="102438"/>
            <a:chOff x="8391525" y="2041634"/>
            <a:chExt cx="295275" cy="378373"/>
          </a:xfrm>
        </p:grpSpPr>
        <p:sp>
          <p:nvSpPr>
            <p:cNvPr id="1128" name="Google Shape;1128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29" name="Google Shape;1129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30" name="Google Shape;1130;p78"/>
          <p:cNvGrpSpPr/>
          <p:nvPr/>
        </p:nvGrpSpPr>
        <p:grpSpPr>
          <a:xfrm rot="-1165955" flipH="1">
            <a:off x="2063241" y="2156032"/>
            <a:ext cx="75617" cy="102703"/>
            <a:chOff x="8391525" y="2041634"/>
            <a:chExt cx="295275" cy="378373"/>
          </a:xfrm>
        </p:grpSpPr>
        <p:sp>
          <p:nvSpPr>
            <p:cNvPr id="1131" name="Google Shape;1131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32" name="Google Shape;1132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33" name="Google Shape;1133;p78"/>
          <p:cNvGrpSpPr/>
          <p:nvPr/>
        </p:nvGrpSpPr>
        <p:grpSpPr>
          <a:xfrm rot="1228973">
            <a:off x="2010877" y="2153124"/>
            <a:ext cx="75775" cy="102438"/>
            <a:chOff x="8391525" y="2041634"/>
            <a:chExt cx="295275" cy="378373"/>
          </a:xfrm>
        </p:grpSpPr>
        <p:sp>
          <p:nvSpPr>
            <p:cNvPr id="1134" name="Google Shape;1134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35" name="Google Shape;1135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36" name="Google Shape;1136;p78"/>
          <p:cNvGrpSpPr/>
          <p:nvPr/>
        </p:nvGrpSpPr>
        <p:grpSpPr>
          <a:xfrm rot="-1165955" flipH="1">
            <a:off x="2506121" y="2401733"/>
            <a:ext cx="75617" cy="102703"/>
            <a:chOff x="8391525" y="2041634"/>
            <a:chExt cx="295275" cy="378373"/>
          </a:xfrm>
        </p:grpSpPr>
        <p:sp>
          <p:nvSpPr>
            <p:cNvPr id="1137" name="Google Shape;1137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38" name="Google Shape;1138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39" name="Google Shape;1139;p78"/>
          <p:cNvGrpSpPr/>
          <p:nvPr/>
        </p:nvGrpSpPr>
        <p:grpSpPr>
          <a:xfrm rot="1228973">
            <a:off x="2453757" y="2398825"/>
            <a:ext cx="75775" cy="102438"/>
            <a:chOff x="8391525" y="2041634"/>
            <a:chExt cx="295275" cy="378373"/>
          </a:xfrm>
        </p:grpSpPr>
        <p:sp>
          <p:nvSpPr>
            <p:cNvPr id="1140" name="Google Shape;1140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41" name="Google Shape;1141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42" name="Google Shape;1142;p78"/>
          <p:cNvGrpSpPr/>
          <p:nvPr/>
        </p:nvGrpSpPr>
        <p:grpSpPr>
          <a:xfrm rot="-1165955" flipH="1">
            <a:off x="2456468" y="1362680"/>
            <a:ext cx="75617" cy="102703"/>
            <a:chOff x="8391525" y="2041634"/>
            <a:chExt cx="295275" cy="378373"/>
          </a:xfrm>
        </p:grpSpPr>
        <p:sp>
          <p:nvSpPr>
            <p:cNvPr id="1143" name="Google Shape;1143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44" name="Google Shape;1144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45" name="Google Shape;1145;p78"/>
          <p:cNvGrpSpPr/>
          <p:nvPr/>
        </p:nvGrpSpPr>
        <p:grpSpPr>
          <a:xfrm rot="1228973">
            <a:off x="2404104" y="1359771"/>
            <a:ext cx="75775" cy="102438"/>
            <a:chOff x="8391525" y="2041634"/>
            <a:chExt cx="295275" cy="378373"/>
          </a:xfrm>
        </p:grpSpPr>
        <p:sp>
          <p:nvSpPr>
            <p:cNvPr id="1146" name="Google Shape;1146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47" name="Google Shape;1147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48" name="Google Shape;1148;p78"/>
          <p:cNvGrpSpPr/>
          <p:nvPr/>
        </p:nvGrpSpPr>
        <p:grpSpPr>
          <a:xfrm rot="-1165955" flipH="1">
            <a:off x="2063277" y="1607665"/>
            <a:ext cx="75617" cy="102703"/>
            <a:chOff x="8391525" y="2041634"/>
            <a:chExt cx="295275" cy="378373"/>
          </a:xfrm>
        </p:grpSpPr>
        <p:sp>
          <p:nvSpPr>
            <p:cNvPr id="1149" name="Google Shape;1149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50" name="Google Shape;1150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51" name="Google Shape;1151;p78"/>
          <p:cNvGrpSpPr/>
          <p:nvPr/>
        </p:nvGrpSpPr>
        <p:grpSpPr>
          <a:xfrm rot="1228973">
            <a:off x="2010912" y="1604756"/>
            <a:ext cx="75775" cy="102438"/>
            <a:chOff x="8391525" y="2041634"/>
            <a:chExt cx="295275" cy="378373"/>
          </a:xfrm>
        </p:grpSpPr>
        <p:sp>
          <p:nvSpPr>
            <p:cNvPr id="1152" name="Google Shape;1152;p78"/>
            <p:cNvSpPr/>
            <p:nvPr/>
          </p:nvSpPr>
          <p:spPr>
            <a:xfrm>
              <a:off x="8410903" y="2041634"/>
              <a:ext cx="275897" cy="378373"/>
            </a:xfrm>
            <a:custGeom>
              <a:avLst/>
              <a:gdLst/>
              <a:ahLst/>
              <a:cxnLst/>
              <a:rect l="l" t="t" r="r" b="b"/>
              <a:pathLst>
                <a:path w="275897" h="378373" extrusionOk="0">
                  <a:moveTo>
                    <a:pt x="0" y="0"/>
                  </a:moveTo>
                  <a:lnTo>
                    <a:pt x="181304" y="102476"/>
                  </a:lnTo>
                  <a:lnTo>
                    <a:pt x="275897" y="378373"/>
                  </a:lnTo>
                  <a:lnTo>
                    <a:pt x="275897" y="378373"/>
                  </a:lnTo>
                </a:path>
              </a:pathLst>
            </a:cu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53" name="Google Shape;1153;p78"/>
            <p:cNvCxnSpPr/>
            <p:nvPr/>
          </p:nvCxnSpPr>
          <p:spPr>
            <a:xfrm>
              <a:off x="8391525" y="2088491"/>
              <a:ext cx="156900" cy="94500"/>
            </a:xfrm>
            <a:prstGeom prst="straightConnector1">
              <a:avLst/>
            </a:prstGeom>
            <a:noFill/>
            <a:ln w="127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54" name="Google Shape;1154;p78"/>
          <p:cNvSpPr txBox="1"/>
          <p:nvPr/>
        </p:nvSpPr>
        <p:spPr>
          <a:xfrm>
            <a:off x="3334113" y="2561675"/>
            <a:ext cx="1679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Output</a:t>
            </a:r>
            <a:endParaRPr sz="700"/>
          </a:p>
        </p:txBody>
      </p:sp>
      <p:cxnSp>
        <p:nvCxnSpPr>
          <p:cNvPr id="1155" name="Google Shape;1155;p78"/>
          <p:cNvCxnSpPr>
            <a:stCxn id="1111" idx="6"/>
            <a:endCxn id="1106" idx="1"/>
          </p:cNvCxnSpPr>
          <p:nvPr/>
        </p:nvCxnSpPr>
        <p:spPr>
          <a:xfrm>
            <a:off x="3021278" y="1973064"/>
            <a:ext cx="2084100" cy="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6" name="Google Shape;1156;p78"/>
          <p:cNvCxnSpPr>
            <a:endCxn id="1111" idx="7"/>
          </p:cNvCxnSpPr>
          <p:nvPr/>
        </p:nvCxnSpPr>
        <p:spPr>
          <a:xfrm flipH="1">
            <a:off x="2867706" y="1226632"/>
            <a:ext cx="753000" cy="35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7" name="Google Shape;1157;p78"/>
          <p:cNvSpPr txBox="1"/>
          <p:nvPr/>
        </p:nvSpPr>
        <p:spPr>
          <a:xfrm>
            <a:off x="3326237" y="1053500"/>
            <a:ext cx="12690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/>
              <a:t>Ring Resonator</a:t>
            </a:r>
            <a:endParaRPr sz="6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1163" name="Google Shape;1163;p79"/>
          <p:cNvSpPr txBox="1">
            <a:spLocks noGrp="1"/>
          </p:cNvSpPr>
          <p:nvPr>
            <p:ph type="body" idx="1"/>
          </p:nvPr>
        </p:nvSpPr>
        <p:spPr>
          <a:xfrm>
            <a:off x="115850" y="1944300"/>
            <a:ext cx="8899500" cy="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Develop a multiplexed piezoelectric inkjet printer to accurately dispense biomolecules to pattern the ring resonators on SiP chips</a:t>
            </a:r>
            <a:endParaRPr/>
          </a:p>
        </p:txBody>
      </p:sp>
      <p:sp>
        <p:nvSpPr>
          <p:cNvPr id="1164" name="Google Shape;1164;p7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165" name="Google Shape;1165;p7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8425" y="3073200"/>
            <a:ext cx="4386425" cy="153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79"/>
          <p:cNvSpPr txBox="1"/>
          <p:nvPr/>
        </p:nvSpPr>
        <p:spPr>
          <a:xfrm>
            <a:off x="5366050" y="4582150"/>
            <a:ext cx="2191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Kirk et al., Lab Chip, 2011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67" name="Google Shape;116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850" y="2913776"/>
            <a:ext cx="1689850" cy="13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79"/>
          <p:cNvSpPr txBox="1"/>
          <p:nvPr/>
        </p:nvSpPr>
        <p:spPr>
          <a:xfrm>
            <a:off x="2096050" y="4367425"/>
            <a:ext cx="12807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Puumala et al., Biosensors, 2023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69" name="Google Shape;1169;p7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600" y="3053238"/>
            <a:ext cx="776775" cy="11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79"/>
          <p:cNvSpPr txBox="1"/>
          <p:nvPr/>
        </p:nvSpPr>
        <p:spPr>
          <a:xfrm>
            <a:off x="164525" y="4331925"/>
            <a:ext cx="12807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Puumala et al., Biosensors, 2022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71" name="Google Shape;1171;p79"/>
          <p:cNvCxnSpPr/>
          <p:nvPr/>
        </p:nvCxnSpPr>
        <p:spPr>
          <a:xfrm rot="10800000" flipH="1">
            <a:off x="1046375" y="3972475"/>
            <a:ext cx="974400" cy="216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2" name="Google Shape;1172;p79"/>
          <p:cNvCxnSpPr/>
          <p:nvPr/>
        </p:nvCxnSpPr>
        <p:spPr>
          <a:xfrm rot="10800000" flipH="1">
            <a:off x="3103775" y="3972475"/>
            <a:ext cx="974400" cy="216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3" name="Google Shape;1173;p79"/>
          <p:cNvSpPr/>
          <p:nvPr/>
        </p:nvSpPr>
        <p:spPr>
          <a:xfrm>
            <a:off x="3510575" y="4959975"/>
            <a:ext cx="5363400" cy="296400"/>
          </a:xfrm>
          <a:prstGeom prst="rect">
            <a:avLst/>
          </a:prstGeom>
          <a:solidFill>
            <a:srgbClr val="93C47D">
              <a:alpha val="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74" name="Google Shape;1174;p79"/>
          <p:cNvSpPr txBox="1"/>
          <p:nvPr/>
        </p:nvSpPr>
        <p:spPr>
          <a:xfrm>
            <a:off x="222025" y="936500"/>
            <a:ext cx="11100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Sensors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75" name="Google Shape;1175;p79"/>
          <p:cNvSpPr txBox="1"/>
          <p:nvPr/>
        </p:nvSpPr>
        <p:spPr>
          <a:xfrm>
            <a:off x="1841125" y="1317500"/>
            <a:ext cx="1641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Inkjet Printer</a:t>
            </a:r>
            <a:endParaRPr sz="16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76" name="Google Shape;1176;p79"/>
          <p:cNvSpPr txBox="1"/>
          <p:nvPr/>
        </p:nvSpPr>
        <p:spPr>
          <a:xfrm>
            <a:off x="5329280" y="859250"/>
            <a:ext cx="230425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Bio-Sensors</a:t>
            </a:r>
            <a:endParaRPr sz="26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77" name="Google Shape;1177;p79"/>
          <p:cNvCxnSpPr/>
          <p:nvPr/>
        </p:nvCxnSpPr>
        <p:spPr>
          <a:xfrm rot="10800000" flipH="1">
            <a:off x="1251325" y="1153075"/>
            <a:ext cx="540900" cy="3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8" name="Google Shape;1178;p79"/>
          <p:cNvCxnSpPr/>
          <p:nvPr/>
        </p:nvCxnSpPr>
        <p:spPr>
          <a:xfrm rot="10800000" flipH="1">
            <a:off x="3302700" y="767700"/>
            <a:ext cx="1907700" cy="150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9" name="Google Shape;1179;p79"/>
          <p:cNvSpPr txBox="1"/>
          <p:nvPr/>
        </p:nvSpPr>
        <p:spPr>
          <a:xfrm>
            <a:off x="1593850" y="555500"/>
            <a:ext cx="1888875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Microfluidics</a:t>
            </a:r>
            <a:endParaRPr sz="16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Functionalization</a:t>
            </a:r>
            <a:endParaRPr sz="16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80" name="Google Shape;1180;p79"/>
          <p:cNvCxnSpPr/>
          <p:nvPr/>
        </p:nvCxnSpPr>
        <p:spPr>
          <a:xfrm>
            <a:off x="1921325" y="1161150"/>
            <a:ext cx="1265400" cy="4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79"/>
          <p:cNvCxnSpPr/>
          <p:nvPr/>
        </p:nvCxnSpPr>
        <p:spPr>
          <a:xfrm rot="10800000" flipH="1">
            <a:off x="3302700" y="1529700"/>
            <a:ext cx="1907700" cy="150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2" name="Google Shape;1182;p79"/>
          <p:cNvSpPr txBox="1"/>
          <p:nvPr/>
        </p:nvSpPr>
        <p:spPr>
          <a:xfrm>
            <a:off x="5173750" y="523350"/>
            <a:ext cx="2818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Single Biomarker Sensor</a:t>
            </a:r>
            <a:endParaRPr sz="16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83" name="Google Shape;1183;p79"/>
          <p:cNvSpPr txBox="1"/>
          <p:nvPr/>
        </p:nvSpPr>
        <p:spPr>
          <a:xfrm>
            <a:off x="5173750" y="1285350"/>
            <a:ext cx="25761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Multiplexed Biosensor</a:t>
            </a:r>
            <a:endParaRPr sz="16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84" name="Google Shape;1184;p79"/>
          <p:cNvSpPr txBox="1"/>
          <p:nvPr/>
        </p:nvSpPr>
        <p:spPr>
          <a:xfrm>
            <a:off x="3064750" y="2719450"/>
            <a:ext cx="89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x4</a:t>
            </a:r>
            <a:endParaRPr sz="180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85" name="Google Shape;1185;p79"/>
          <p:cNvSpPr/>
          <p:nvPr/>
        </p:nvSpPr>
        <p:spPr>
          <a:xfrm>
            <a:off x="6226350" y="3592100"/>
            <a:ext cx="287400" cy="17040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9900">
              <a:alpha val="49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86" name="Google Shape;1186;p79"/>
          <p:cNvSpPr/>
          <p:nvPr/>
        </p:nvSpPr>
        <p:spPr>
          <a:xfrm>
            <a:off x="6878650" y="3622175"/>
            <a:ext cx="139800" cy="149100"/>
          </a:xfrm>
          <a:prstGeom prst="ellipse">
            <a:avLst/>
          </a:prstGeom>
          <a:solidFill>
            <a:srgbClr val="4A86E8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87" name="Google Shape;1187;p79"/>
          <p:cNvSpPr/>
          <p:nvPr/>
        </p:nvSpPr>
        <p:spPr>
          <a:xfrm>
            <a:off x="8157600" y="3600025"/>
            <a:ext cx="139800" cy="162600"/>
          </a:xfrm>
          <a:prstGeom prst="ellipse">
            <a:avLst/>
          </a:prstGeom>
          <a:solidFill>
            <a:srgbClr val="E84A4A">
              <a:alpha val="34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88" name="Google Shape;1188;p79"/>
          <p:cNvGrpSpPr/>
          <p:nvPr/>
        </p:nvGrpSpPr>
        <p:grpSpPr>
          <a:xfrm>
            <a:off x="7533164" y="891199"/>
            <a:ext cx="1397059" cy="1032270"/>
            <a:chOff x="728314" y="3993211"/>
            <a:chExt cx="1397059" cy="1032270"/>
          </a:xfrm>
        </p:grpSpPr>
        <p:grpSp>
          <p:nvGrpSpPr>
            <p:cNvPr id="1189" name="Google Shape;1189;p79"/>
            <p:cNvGrpSpPr/>
            <p:nvPr/>
          </p:nvGrpSpPr>
          <p:grpSpPr>
            <a:xfrm>
              <a:off x="728314" y="3993211"/>
              <a:ext cx="1397059" cy="1032270"/>
              <a:chOff x="1089648" y="4325177"/>
              <a:chExt cx="963024" cy="760252"/>
            </a:xfrm>
          </p:grpSpPr>
          <p:pic>
            <p:nvPicPr>
              <p:cNvPr id="1190" name="Google Shape;1190;p79"/>
              <p:cNvPicPr preferRelativeResize="0"/>
              <p:nvPr/>
            </p:nvPicPr>
            <p:blipFill rotWithShape="1">
              <a:blip r:embed="rId6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89648" y="4346370"/>
                <a:ext cx="963024" cy="7390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1" name="Google Shape;1191;p79"/>
              <p:cNvSpPr/>
              <p:nvPr/>
            </p:nvSpPr>
            <p:spPr>
              <a:xfrm>
                <a:off x="1108694" y="4325177"/>
                <a:ext cx="250500" cy="409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79"/>
              <p:cNvSpPr/>
              <p:nvPr/>
            </p:nvSpPr>
            <p:spPr>
              <a:xfrm>
                <a:off x="1267368" y="4354217"/>
                <a:ext cx="507900" cy="3387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79"/>
              <p:cNvSpPr/>
              <p:nvPr/>
            </p:nvSpPr>
            <p:spPr>
              <a:xfrm>
                <a:off x="1696144" y="4514572"/>
                <a:ext cx="250500" cy="66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194" name="Google Shape;1194;p79"/>
              <p:cNvPicPr preferRelativeResize="0"/>
              <p:nvPr/>
            </p:nvPicPr>
            <p:blipFill>
              <a:blip r:embed="rId7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836358">
                <a:off x="1384278" y="4736674"/>
                <a:ext cx="110056" cy="200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5" name="Google Shape;1195;p79"/>
              <p:cNvSpPr/>
              <p:nvPr/>
            </p:nvSpPr>
            <p:spPr>
              <a:xfrm rot="-2441732">
                <a:off x="1337790" y="4708236"/>
                <a:ext cx="59352" cy="380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196" name="Google Shape;1196;p79"/>
              <p:cNvPicPr preferRelativeResize="0"/>
              <p:nvPr/>
            </p:nvPicPr>
            <p:blipFill>
              <a:blip r:embed="rId7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3796906">
                <a:off x="1463726" y="4714393"/>
                <a:ext cx="55132" cy="203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7" name="Google Shape;1197;p79"/>
              <p:cNvSpPr/>
              <p:nvPr/>
            </p:nvSpPr>
            <p:spPr>
              <a:xfrm rot="980448">
                <a:off x="1458342" y="4670998"/>
                <a:ext cx="59712" cy="378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79"/>
              <p:cNvSpPr/>
              <p:nvPr/>
            </p:nvSpPr>
            <p:spPr>
              <a:xfrm>
                <a:off x="1770700" y="4565800"/>
                <a:ext cx="64200" cy="54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9" name="Google Shape;1199;p79"/>
            <p:cNvGrpSpPr/>
            <p:nvPr/>
          </p:nvGrpSpPr>
          <p:grpSpPr>
            <a:xfrm rot="-1141905" flipH="1">
              <a:off x="1186573" y="4671359"/>
              <a:ext cx="26893" cy="35889"/>
              <a:chOff x="8391525" y="2041634"/>
              <a:chExt cx="295275" cy="378373"/>
            </a:xfrm>
          </p:grpSpPr>
          <p:sp>
            <p:nvSpPr>
              <p:cNvPr id="1200" name="Google Shape;1200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01" name="Google Shape;1201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02" name="Google Shape;1202;p79"/>
            <p:cNvGrpSpPr/>
            <p:nvPr/>
          </p:nvGrpSpPr>
          <p:grpSpPr>
            <a:xfrm rot="1203815">
              <a:off x="1167974" y="4670429"/>
              <a:ext cx="26940" cy="35824"/>
              <a:chOff x="8391525" y="2041634"/>
              <a:chExt cx="295275" cy="378373"/>
            </a:xfrm>
          </p:grpSpPr>
          <p:sp>
            <p:nvSpPr>
              <p:cNvPr id="1203" name="Google Shape;1203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04" name="Google Shape;1204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05" name="Google Shape;1205;p79"/>
            <p:cNvGrpSpPr/>
            <p:nvPr/>
          </p:nvGrpSpPr>
          <p:grpSpPr>
            <a:xfrm rot="-1141905" flipH="1">
              <a:off x="1262935" y="4682809"/>
              <a:ext cx="26893" cy="35889"/>
              <a:chOff x="8391525" y="2041634"/>
              <a:chExt cx="295275" cy="378373"/>
            </a:xfrm>
          </p:grpSpPr>
          <p:sp>
            <p:nvSpPr>
              <p:cNvPr id="1206" name="Google Shape;1206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07" name="Google Shape;1207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08" name="Google Shape;1208;p79"/>
            <p:cNvGrpSpPr/>
            <p:nvPr/>
          </p:nvGrpSpPr>
          <p:grpSpPr>
            <a:xfrm rot="1203815">
              <a:off x="1244336" y="4681879"/>
              <a:ext cx="26940" cy="35824"/>
              <a:chOff x="8391525" y="2041634"/>
              <a:chExt cx="295275" cy="378373"/>
            </a:xfrm>
          </p:grpSpPr>
          <p:sp>
            <p:nvSpPr>
              <p:cNvPr id="1209" name="Google Shape;1209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10" name="Google Shape;1210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11" name="Google Shape;1211;p79"/>
            <p:cNvGrpSpPr/>
            <p:nvPr/>
          </p:nvGrpSpPr>
          <p:grpSpPr>
            <a:xfrm rot="-1141905" flipH="1">
              <a:off x="1217360" y="4708334"/>
              <a:ext cx="26893" cy="35889"/>
              <a:chOff x="8391525" y="2041634"/>
              <a:chExt cx="295275" cy="378373"/>
            </a:xfrm>
          </p:grpSpPr>
          <p:sp>
            <p:nvSpPr>
              <p:cNvPr id="1212" name="Google Shape;1212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13" name="Google Shape;1213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14" name="Google Shape;1214;p79"/>
            <p:cNvGrpSpPr/>
            <p:nvPr/>
          </p:nvGrpSpPr>
          <p:grpSpPr>
            <a:xfrm rot="1203815">
              <a:off x="1198761" y="4707404"/>
              <a:ext cx="26940" cy="35824"/>
              <a:chOff x="8391525" y="2041634"/>
              <a:chExt cx="295275" cy="378373"/>
            </a:xfrm>
          </p:grpSpPr>
          <p:sp>
            <p:nvSpPr>
              <p:cNvPr id="1215" name="Google Shape;1215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16" name="Google Shape;1216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8F65A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17" name="Google Shape;1217;p79"/>
            <p:cNvGrpSpPr/>
            <p:nvPr/>
          </p:nvGrpSpPr>
          <p:grpSpPr>
            <a:xfrm rot="-1141905" flipH="1">
              <a:off x="1350798" y="4550309"/>
              <a:ext cx="26893" cy="35889"/>
              <a:chOff x="8391525" y="2041634"/>
              <a:chExt cx="295275" cy="378373"/>
            </a:xfrm>
          </p:grpSpPr>
          <p:sp>
            <p:nvSpPr>
              <p:cNvPr id="1218" name="Google Shape;1218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19" name="Google Shape;1219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20" name="Google Shape;1220;p79"/>
            <p:cNvGrpSpPr/>
            <p:nvPr/>
          </p:nvGrpSpPr>
          <p:grpSpPr>
            <a:xfrm rot="1203815">
              <a:off x="1332199" y="4549379"/>
              <a:ext cx="26940" cy="35824"/>
              <a:chOff x="8391525" y="2041634"/>
              <a:chExt cx="295275" cy="378373"/>
            </a:xfrm>
          </p:grpSpPr>
          <p:sp>
            <p:nvSpPr>
              <p:cNvPr id="1221" name="Google Shape;1221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22" name="Google Shape;1222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23" name="Google Shape;1223;p79"/>
            <p:cNvGrpSpPr/>
            <p:nvPr/>
          </p:nvGrpSpPr>
          <p:grpSpPr>
            <a:xfrm rot="-1141905" flipH="1">
              <a:off x="1423185" y="4550309"/>
              <a:ext cx="26893" cy="35889"/>
              <a:chOff x="8391525" y="2041634"/>
              <a:chExt cx="295275" cy="378373"/>
            </a:xfrm>
          </p:grpSpPr>
          <p:sp>
            <p:nvSpPr>
              <p:cNvPr id="1224" name="Google Shape;1224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25" name="Google Shape;1225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26" name="Google Shape;1226;p79"/>
            <p:cNvGrpSpPr/>
            <p:nvPr/>
          </p:nvGrpSpPr>
          <p:grpSpPr>
            <a:xfrm rot="1203815">
              <a:off x="1404586" y="4549379"/>
              <a:ext cx="26940" cy="35824"/>
              <a:chOff x="8391525" y="2041634"/>
              <a:chExt cx="295275" cy="378373"/>
            </a:xfrm>
          </p:grpSpPr>
          <p:sp>
            <p:nvSpPr>
              <p:cNvPr id="1227" name="Google Shape;1227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28" name="Google Shape;1228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29" name="Google Shape;1229;p79"/>
            <p:cNvGrpSpPr/>
            <p:nvPr/>
          </p:nvGrpSpPr>
          <p:grpSpPr>
            <a:xfrm rot="-1141905" flipH="1">
              <a:off x="1387360" y="4582296"/>
              <a:ext cx="26893" cy="35889"/>
              <a:chOff x="8391525" y="2041634"/>
              <a:chExt cx="295275" cy="378373"/>
            </a:xfrm>
          </p:grpSpPr>
          <p:sp>
            <p:nvSpPr>
              <p:cNvPr id="1230" name="Google Shape;1230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31" name="Google Shape;1231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32" name="Google Shape;1232;p79"/>
            <p:cNvGrpSpPr/>
            <p:nvPr/>
          </p:nvGrpSpPr>
          <p:grpSpPr>
            <a:xfrm rot="1203815">
              <a:off x="1368761" y="4581366"/>
              <a:ext cx="26940" cy="35824"/>
              <a:chOff x="8391525" y="2041634"/>
              <a:chExt cx="295275" cy="378373"/>
            </a:xfrm>
          </p:grpSpPr>
          <p:sp>
            <p:nvSpPr>
              <p:cNvPr id="1233" name="Google Shape;1233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34" name="Google Shape;1234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A2C4C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35" name="Google Shape;1235;p79"/>
            <p:cNvGrpSpPr/>
            <p:nvPr/>
          </p:nvGrpSpPr>
          <p:grpSpPr>
            <a:xfrm rot="-1141905" flipH="1">
              <a:off x="1702098" y="4639809"/>
              <a:ext cx="26893" cy="35889"/>
              <a:chOff x="8391525" y="2041634"/>
              <a:chExt cx="295275" cy="378373"/>
            </a:xfrm>
          </p:grpSpPr>
          <p:sp>
            <p:nvSpPr>
              <p:cNvPr id="1236" name="Google Shape;1236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37" name="Google Shape;1237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38" name="Google Shape;1238;p79"/>
            <p:cNvGrpSpPr/>
            <p:nvPr/>
          </p:nvGrpSpPr>
          <p:grpSpPr>
            <a:xfrm rot="1203815">
              <a:off x="1683499" y="4638879"/>
              <a:ext cx="26940" cy="35824"/>
              <a:chOff x="8391525" y="2041634"/>
              <a:chExt cx="295275" cy="378373"/>
            </a:xfrm>
          </p:grpSpPr>
          <p:sp>
            <p:nvSpPr>
              <p:cNvPr id="1239" name="Google Shape;1239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40" name="Google Shape;1240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41" name="Google Shape;1241;p79"/>
            <p:cNvGrpSpPr/>
            <p:nvPr/>
          </p:nvGrpSpPr>
          <p:grpSpPr>
            <a:xfrm rot="-1141905" flipH="1">
              <a:off x="1778285" y="4649484"/>
              <a:ext cx="26893" cy="35889"/>
              <a:chOff x="8391525" y="2041634"/>
              <a:chExt cx="295275" cy="378373"/>
            </a:xfrm>
          </p:grpSpPr>
          <p:sp>
            <p:nvSpPr>
              <p:cNvPr id="1242" name="Google Shape;1242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43" name="Google Shape;1243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44" name="Google Shape;1244;p79"/>
            <p:cNvGrpSpPr/>
            <p:nvPr/>
          </p:nvGrpSpPr>
          <p:grpSpPr>
            <a:xfrm rot="1203815">
              <a:off x="1759686" y="4648554"/>
              <a:ext cx="26940" cy="35824"/>
              <a:chOff x="8391525" y="2041634"/>
              <a:chExt cx="295275" cy="378373"/>
            </a:xfrm>
          </p:grpSpPr>
          <p:sp>
            <p:nvSpPr>
              <p:cNvPr id="1245" name="Google Shape;1245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46" name="Google Shape;1246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47" name="Google Shape;1247;p79"/>
            <p:cNvGrpSpPr/>
            <p:nvPr/>
          </p:nvGrpSpPr>
          <p:grpSpPr>
            <a:xfrm rot="-1141905" flipH="1">
              <a:off x="1740385" y="4671909"/>
              <a:ext cx="26893" cy="35889"/>
              <a:chOff x="8391525" y="2041634"/>
              <a:chExt cx="295275" cy="378373"/>
            </a:xfrm>
          </p:grpSpPr>
          <p:sp>
            <p:nvSpPr>
              <p:cNvPr id="1248" name="Google Shape;1248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49" name="Google Shape;1249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50" name="Google Shape;1250;p79"/>
            <p:cNvGrpSpPr/>
            <p:nvPr/>
          </p:nvGrpSpPr>
          <p:grpSpPr>
            <a:xfrm rot="1203815">
              <a:off x="1721786" y="4670979"/>
              <a:ext cx="26940" cy="35824"/>
              <a:chOff x="8391525" y="2041634"/>
              <a:chExt cx="295275" cy="378373"/>
            </a:xfrm>
          </p:grpSpPr>
          <p:sp>
            <p:nvSpPr>
              <p:cNvPr id="1251" name="Google Shape;1251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52" name="Google Shape;1252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53" name="Google Shape;1253;p79"/>
            <p:cNvGrpSpPr/>
            <p:nvPr/>
          </p:nvGrpSpPr>
          <p:grpSpPr>
            <a:xfrm rot="-1141905" flipH="1">
              <a:off x="1543773" y="4774334"/>
              <a:ext cx="26893" cy="35889"/>
              <a:chOff x="8391525" y="2041634"/>
              <a:chExt cx="295275" cy="378373"/>
            </a:xfrm>
          </p:grpSpPr>
          <p:sp>
            <p:nvSpPr>
              <p:cNvPr id="1254" name="Google Shape;1254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55" name="Google Shape;1255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56" name="Google Shape;1256;p79"/>
            <p:cNvGrpSpPr/>
            <p:nvPr/>
          </p:nvGrpSpPr>
          <p:grpSpPr>
            <a:xfrm rot="1203815">
              <a:off x="1525174" y="4773404"/>
              <a:ext cx="26940" cy="35824"/>
              <a:chOff x="8391525" y="2041634"/>
              <a:chExt cx="295275" cy="378373"/>
            </a:xfrm>
          </p:grpSpPr>
          <p:sp>
            <p:nvSpPr>
              <p:cNvPr id="1257" name="Google Shape;1257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58" name="Google Shape;1258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59" name="Google Shape;1259;p79"/>
            <p:cNvGrpSpPr/>
            <p:nvPr/>
          </p:nvGrpSpPr>
          <p:grpSpPr>
            <a:xfrm rot="-1141905" flipH="1">
              <a:off x="1615360" y="4785209"/>
              <a:ext cx="26893" cy="35889"/>
              <a:chOff x="8391525" y="2041634"/>
              <a:chExt cx="295275" cy="378373"/>
            </a:xfrm>
          </p:grpSpPr>
          <p:sp>
            <p:nvSpPr>
              <p:cNvPr id="1260" name="Google Shape;1260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61" name="Google Shape;1261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62" name="Google Shape;1262;p79"/>
            <p:cNvGrpSpPr/>
            <p:nvPr/>
          </p:nvGrpSpPr>
          <p:grpSpPr>
            <a:xfrm rot="1203815">
              <a:off x="1596761" y="4784279"/>
              <a:ext cx="26940" cy="35824"/>
              <a:chOff x="8391525" y="2041634"/>
              <a:chExt cx="295275" cy="378373"/>
            </a:xfrm>
          </p:grpSpPr>
          <p:sp>
            <p:nvSpPr>
              <p:cNvPr id="1263" name="Google Shape;1263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64" name="Google Shape;1264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65" name="Google Shape;1265;p79"/>
            <p:cNvGrpSpPr/>
            <p:nvPr/>
          </p:nvGrpSpPr>
          <p:grpSpPr>
            <a:xfrm rot="-1141905" flipH="1">
              <a:off x="1579185" y="4807159"/>
              <a:ext cx="26893" cy="35889"/>
              <a:chOff x="8391525" y="2041634"/>
              <a:chExt cx="295275" cy="378373"/>
            </a:xfrm>
          </p:grpSpPr>
          <p:sp>
            <p:nvSpPr>
              <p:cNvPr id="1266" name="Google Shape;1266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67" name="Google Shape;1267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68" name="Google Shape;1268;p79"/>
            <p:cNvGrpSpPr/>
            <p:nvPr/>
          </p:nvGrpSpPr>
          <p:grpSpPr>
            <a:xfrm rot="1203815">
              <a:off x="1560586" y="4806229"/>
              <a:ext cx="26940" cy="35824"/>
              <a:chOff x="8391525" y="2041634"/>
              <a:chExt cx="295275" cy="378373"/>
            </a:xfrm>
          </p:grpSpPr>
          <p:sp>
            <p:nvSpPr>
              <p:cNvPr id="1269" name="Google Shape;1269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70" name="Google Shape;1270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271" name="Google Shape;1271;p79"/>
            <p:cNvSpPr/>
            <p:nvPr/>
          </p:nvSpPr>
          <p:spPr>
            <a:xfrm>
              <a:off x="1764975" y="4404825"/>
              <a:ext cx="273900" cy="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79"/>
            <p:cNvSpPr txBox="1"/>
            <p:nvPr/>
          </p:nvSpPr>
          <p:spPr>
            <a:xfrm>
              <a:off x="1724175" y="4304663"/>
              <a:ext cx="360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Printing</a:t>
              </a:r>
              <a:endParaRPr sz="400"/>
            </a:p>
          </p:txBody>
        </p:sp>
      </p:grpSp>
      <p:grpSp>
        <p:nvGrpSpPr>
          <p:cNvPr id="1273" name="Google Shape;1273;p79"/>
          <p:cNvGrpSpPr/>
          <p:nvPr/>
        </p:nvGrpSpPr>
        <p:grpSpPr>
          <a:xfrm>
            <a:off x="7572714" y="138074"/>
            <a:ext cx="1397059" cy="1032270"/>
            <a:chOff x="728314" y="3993211"/>
            <a:chExt cx="1397059" cy="1032270"/>
          </a:xfrm>
        </p:grpSpPr>
        <p:grpSp>
          <p:nvGrpSpPr>
            <p:cNvPr id="1274" name="Google Shape;1274;p79"/>
            <p:cNvGrpSpPr/>
            <p:nvPr/>
          </p:nvGrpSpPr>
          <p:grpSpPr>
            <a:xfrm>
              <a:off x="728314" y="3993211"/>
              <a:ext cx="1397059" cy="1032270"/>
              <a:chOff x="1089648" y="4325177"/>
              <a:chExt cx="963024" cy="760252"/>
            </a:xfrm>
          </p:grpSpPr>
          <p:pic>
            <p:nvPicPr>
              <p:cNvPr id="1275" name="Google Shape;1275;p79"/>
              <p:cNvPicPr preferRelativeResize="0"/>
              <p:nvPr/>
            </p:nvPicPr>
            <p:blipFill rotWithShape="1">
              <a:blip r:embed="rId6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89648" y="4346370"/>
                <a:ext cx="963024" cy="739058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1276" name="Google Shape;1276;p79"/>
              <p:cNvSpPr/>
              <p:nvPr/>
            </p:nvSpPr>
            <p:spPr>
              <a:xfrm>
                <a:off x="1108694" y="4325177"/>
                <a:ext cx="250500" cy="409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79"/>
              <p:cNvSpPr/>
              <p:nvPr/>
            </p:nvSpPr>
            <p:spPr>
              <a:xfrm>
                <a:off x="1267368" y="4354217"/>
                <a:ext cx="507900" cy="3387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79"/>
              <p:cNvSpPr/>
              <p:nvPr/>
            </p:nvSpPr>
            <p:spPr>
              <a:xfrm>
                <a:off x="1696144" y="4514572"/>
                <a:ext cx="250500" cy="66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79" name="Google Shape;1279;p79"/>
              <p:cNvPicPr preferRelativeResize="0"/>
              <p:nvPr/>
            </p:nvPicPr>
            <p:blipFill>
              <a:blip r:embed="rId7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836358">
                <a:off x="1384278" y="4736674"/>
                <a:ext cx="110056" cy="200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0" name="Google Shape;1280;p79"/>
              <p:cNvSpPr/>
              <p:nvPr/>
            </p:nvSpPr>
            <p:spPr>
              <a:xfrm rot="-2441732">
                <a:off x="1337790" y="4708236"/>
                <a:ext cx="59352" cy="380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81" name="Google Shape;1281;p79"/>
              <p:cNvPicPr preferRelativeResize="0"/>
              <p:nvPr/>
            </p:nvPicPr>
            <p:blipFill>
              <a:blip r:embed="rId7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3796906">
                <a:off x="1463726" y="4714393"/>
                <a:ext cx="55132" cy="2036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2" name="Google Shape;1282;p79"/>
              <p:cNvSpPr/>
              <p:nvPr/>
            </p:nvSpPr>
            <p:spPr>
              <a:xfrm rot="980448">
                <a:off x="1458342" y="4670998"/>
                <a:ext cx="59712" cy="378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79"/>
              <p:cNvSpPr/>
              <p:nvPr/>
            </p:nvSpPr>
            <p:spPr>
              <a:xfrm>
                <a:off x="1770700" y="4565800"/>
                <a:ext cx="64200" cy="54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4" name="Google Shape;1284;p79"/>
            <p:cNvGrpSpPr/>
            <p:nvPr/>
          </p:nvGrpSpPr>
          <p:grpSpPr>
            <a:xfrm rot="-1141905" flipH="1">
              <a:off x="1186573" y="4671359"/>
              <a:ext cx="26893" cy="35889"/>
              <a:chOff x="8391525" y="2041634"/>
              <a:chExt cx="295275" cy="378373"/>
            </a:xfrm>
          </p:grpSpPr>
          <p:sp>
            <p:nvSpPr>
              <p:cNvPr id="1285" name="Google Shape;1285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86" name="Google Shape;1286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87" name="Google Shape;1287;p79"/>
            <p:cNvGrpSpPr/>
            <p:nvPr/>
          </p:nvGrpSpPr>
          <p:grpSpPr>
            <a:xfrm rot="1203815">
              <a:off x="1167974" y="4670429"/>
              <a:ext cx="26940" cy="35824"/>
              <a:chOff x="8391525" y="2041634"/>
              <a:chExt cx="295275" cy="378373"/>
            </a:xfrm>
          </p:grpSpPr>
          <p:sp>
            <p:nvSpPr>
              <p:cNvPr id="1288" name="Google Shape;1288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89" name="Google Shape;1289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90" name="Google Shape;1290;p79"/>
            <p:cNvGrpSpPr/>
            <p:nvPr/>
          </p:nvGrpSpPr>
          <p:grpSpPr>
            <a:xfrm rot="-1141905" flipH="1">
              <a:off x="1262935" y="4682809"/>
              <a:ext cx="26893" cy="35889"/>
              <a:chOff x="8391525" y="2041634"/>
              <a:chExt cx="295275" cy="378373"/>
            </a:xfrm>
          </p:grpSpPr>
          <p:sp>
            <p:nvSpPr>
              <p:cNvPr id="1291" name="Google Shape;1291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92" name="Google Shape;1292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93" name="Google Shape;1293;p79"/>
            <p:cNvGrpSpPr/>
            <p:nvPr/>
          </p:nvGrpSpPr>
          <p:grpSpPr>
            <a:xfrm rot="1203815">
              <a:off x="1244336" y="4681879"/>
              <a:ext cx="26940" cy="35824"/>
              <a:chOff x="8391525" y="2041634"/>
              <a:chExt cx="295275" cy="378373"/>
            </a:xfrm>
          </p:grpSpPr>
          <p:sp>
            <p:nvSpPr>
              <p:cNvPr id="1294" name="Google Shape;1294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95" name="Google Shape;1295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96" name="Google Shape;1296;p79"/>
            <p:cNvGrpSpPr/>
            <p:nvPr/>
          </p:nvGrpSpPr>
          <p:grpSpPr>
            <a:xfrm rot="-1141905" flipH="1">
              <a:off x="1217360" y="4708334"/>
              <a:ext cx="26893" cy="35889"/>
              <a:chOff x="8391525" y="2041634"/>
              <a:chExt cx="295275" cy="378373"/>
            </a:xfrm>
          </p:grpSpPr>
          <p:sp>
            <p:nvSpPr>
              <p:cNvPr id="1297" name="Google Shape;1297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298" name="Google Shape;1298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99" name="Google Shape;1299;p79"/>
            <p:cNvGrpSpPr/>
            <p:nvPr/>
          </p:nvGrpSpPr>
          <p:grpSpPr>
            <a:xfrm rot="1203815">
              <a:off x="1198761" y="4707404"/>
              <a:ext cx="26940" cy="35824"/>
              <a:chOff x="8391525" y="2041634"/>
              <a:chExt cx="295275" cy="378373"/>
            </a:xfrm>
          </p:grpSpPr>
          <p:sp>
            <p:nvSpPr>
              <p:cNvPr id="1300" name="Google Shape;1300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01" name="Google Shape;1301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02" name="Google Shape;1302;p79"/>
            <p:cNvGrpSpPr/>
            <p:nvPr/>
          </p:nvGrpSpPr>
          <p:grpSpPr>
            <a:xfrm rot="-1141905" flipH="1">
              <a:off x="1350798" y="4550309"/>
              <a:ext cx="26893" cy="35889"/>
              <a:chOff x="8391525" y="2041634"/>
              <a:chExt cx="295275" cy="378373"/>
            </a:xfrm>
          </p:grpSpPr>
          <p:sp>
            <p:nvSpPr>
              <p:cNvPr id="1303" name="Google Shape;1303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04" name="Google Shape;1304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05" name="Google Shape;1305;p79"/>
            <p:cNvGrpSpPr/>
            <p:nvPr/>
          </p:nvGrpSpPr>
          <p:grpSpPr>
            <a:xfrm rot="1203815">
              <a:off x="1332199" y="4549379"/>
              <a:ext cx="26940" cy="35824"/>
              <a:chOff x="8391525" y="2041634"/>
              <a:chExt cx="295275" cy="378373"/>
            </a:xfrm>
          </p:grpSpPr>
          <p:sp>
            <p:nvSpPr>
              <p:cNvPr id="1306" name="Google Shape;1306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07" name="Google Shape;1307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08" name="Google Shape;1308;p79"/>
            <p:cNvGrpSpPr/>
            <p:nvPr/>
          </p:nvGrpSpPr>
          <p:grpSpPr>
            <a:xfrm rot="-1141905" flipH="1">
              <a:off x="1423185" y="4550309"/>
              <a:ext cx="26893" cy="35889"/>
              <a:chOff x="8391525" y="2041634"/>
              <a:chExt cx="295275" cy="378373"/>
            </a:xfrm>
          </p:grpSpPr>
          <p:sp>
            <p:nvSpPr>
              <p:cNvPr id="1309" name="Google Shape;1309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10" name="Google Shape;1310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11" name="Google Shape;1311;p79"/>
            <p:cNvGrpSpPr/>
            <p:nvPr/>
          </p:nvGrpSpPr>
          <p:grpSpPr>
            <a:xfrm rot="1203815">
              <a:off x="1404586" y="4549379"/>
              <a:ext cx="26940" cy="35824"/>
              <a:chOff x="8391525" y="2041634"/>
              <a:chExt cx="295275" cy="378373"/>
            </a:xfrm>
          </p:grpSpPr>
          <p:sp>
            <p:nvSpPr>
              <p:cNvPr id="1312" name="Google Shape;1312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13" name="Google Shape;1313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14" name="Google Shape;1314;p79"/>
            <p:cNvGrpSpPr/>
            <p:nvPr/>
          </p:nvGrpSpPr>
          <p:grpSpPr>
            <a:xfrm rot="-1141905" flipH="1">
              <a:off x="1387360" y="4582296"/>
              <a:ext cx="26893" cy="35889"/>
              <a:chOff x="8391525" y="2041634"/>
              <a:chExt cx="295275" cy="378373"/>
            </a:xfrm>
          </p:grpSpPr>
          <p:sp>
            <p:nvSpPr>
              <p:cNvPr id="1315" name="Google Shape;1315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16" name="Google Shape;1316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17" name="Google Shape;1317;p79"/>
            <p:cNvGrpSpPr/>
            <p:nvPr/>
          </p:nvGrpSpPr>
          <p:grpSpPr>
            <a:xfrm rot="1203815">
              <a:off x="1368761" y="4581366"/>
              <a:ext cx="26940" cy="35824"/>
              <a:chOff x="8391525" y="2041634"/>
              <a:chExt cx="295275" cy="378373"/>
            </a:xfrm>
          </p:grpSpPr>
          <p:sp>
            <p:nvSpPr>
              <p:cNvPr id="1318" name="Google Shape;1318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19" name="Google Shape;1319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20" name="Google Shape;1320;p79"/>
            <p:cNvGrpSpPr/>
            <p:nvPr/>
          </p:nvGrpSpPr>
          <p:grpSpPr>
            <a:xfrm rot="-1141905" flipH="1">
              <a:off x="1702098" y="4639809"/>
              <a:ext cx="26893" cy="35889"/>
              <a:chOff x="8391525" y="2041634"/>
              <a:chExt cx="295275" cy="378373"/>
            </a:xfrm>
          </p:grpSpPr>
          <p:sp>
            <p:nvSpPr>
              <p:cNvPr id="1321" name="Google Shape;1321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22" name="Google Shape;1322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23" name="Google Shape;1323;p79"/>
            <p:cNvGrpSpPr/>
            <p:nvPr/>
          </p:nvGrpSpPr>
          <p:grpSpPr>
            <a:xfrm rot="1203815">
              <a:off x="1683499" y="4638879"/>
              <a:ext cx="26940" cy="35824"/>
              <a:chOff x="8391525" y="2041634"/>
              <a:chExt cx="295275" cy="378373"/>
            </a:xfrm>
          </p:grpSpPr>
          <p:sp>
            <p:nvSpPr>
              <p:cNvPr id="1324" name="Google Shape;1324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25" name="Google Shape;1325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26" name="Google Shape;1326;p79"/>
            <p:cNvGrpSpPr/>
            <p:nvPr/>
          </p:nvGrpSpPr>
          <p:grpSpPr>
            <a:xfrm rot="-1141905" flipH="1">
              <a:off x="1778285" y="4649484"/>
              <a:ext cx="26893" cy="35889"/>
              <a:chOff x="8391525" y="2041634"/>
              <a:chExt cx="295275" cy="378373"/>
            </a:xfrm>
          </p:grpSpPr>
          <p:sp>
            <p:nvSpPr>
              <p:cNvPr id="1327" name="Google Shape;1327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28" name="Google Shape;1328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29" name="Google Shape;1329;p79"/>
            <p:cNvGrpSpPr/>
            <p:nvPr/>
          </p:nvGrpSpPr>
          <p:grpSpPr>
            <a:xfrm rot="1203815">
              <a:off x="1759686" y="4648554"/>
              <a:ext cx="26940" cy="35824"/>
              <a:chOff x="8391525" y="2041634"/>
              <a:chExt cx="295275" cy="378373"/>
            </a:xfrm>
          </p:grpSpPr>
          <p:sp>
            <p:nvSpPr>
              <p:cNvPr id="1330" name="Google Shape;1330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31" name="Google Shape;1331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32" name="Google Shape;1332;p79"/>
            <p:cNvGrpSpPr/>
            <p:nvPr/>
          </p:nvGrpSpPr>
          <p:grpSpPr>
            <a:xfrm rot="-1141905" flipH="1">
              <a:off x="1740385" y="4671909"/>
              <a:ext cx="26893" cy="35889"/>
              <a:chOff x="8391525" y="2041634"/>
              <a:chExt cx="295275" cy="378373"/>
            </a:xfrm>
          </p:grpSpPr>
          <p:sp>
            <p:nvSpPr>
              <p:cNvPr id="1333" name="Google Shape;1333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34" name="Google Shape;1334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35" name="Google Shape;1335;p79"/>
            <p:cNvGrpSpPr/>
            <p:nvPr/>
          </p:nvGrpSpPr>
          <p:grpSpPr>
            <a:xfrm rot="1203815">
              <a:off x="1721786" y="4670979"/>
              <a:ext cx="26940" cy="35824"/>
              <a:chOff x="8391525" y="2041634"/>
              <a:chExt cx="295275" cy="378373"/>
            </a:xfrm>
          </p:grpSpPr>
          <p:sp>
            <p:nvSpPr>
              <p:cNvPr id="1336" name="Google Shape;1336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37" name="Google Shape;1337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38" name="Google Shape;1338;p79"/>
            <p:cNvGrpSpPr/>
            <p:nvPr/>
          </p:nvGrpSpPr>
          <p:grpSpPr>
            <a:xfrm rot="-1141905" flipH="1">
              <a:off x="1543773" y="4774334"/>
              <a:ext cx="26893" cy="35889"/>
              <a:chOff x="8391525" y="2041634"/>
              <a:chExt cx="295275" cy="378373"/>
            </a:xfrm>
          </p:grpSpPr>
          <p:sp>
            <p:nvSpPr>
              <p:cNvPr id="1339" name="Google Shape;1339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40" name="Google Shape;1340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41" name="Google Shape;1341;p79"/>
            <p:cNvGrpSpPr/>
            <p:nvPr/>
          </p:nvGrpSpPr>
          <p:grpSpPr>
            <a:xfrm rot="1203815">
              <a:off x="1525174" y="4773404"/>
              <a:ext cx="26940" cy="35824"/>
              <a:chOff x="8391525" y="2041634"/>
              <a:chExt cx="295275" cy="378373"/>
            </a:xfrm>
          </p:grpSpPr>
          <p:sp>
            <p:nvSpPr>
              <p:cNvPr id="1342" name="Google Shape;1342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43" name="Google Shape;1343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44" name="Google Shape;1344;p79"/>
            <p:cNvGrpSpPr/>
            <p:nvPr/>
          </p:nvGrpSpPr>
          <p:grpSpPr>
            <a:xfrm rot="-1141905" flipH="1">
              <a:off x="1615360" y="4785209"/>
              <a:ext cx="26893" cy="35889"/>
              <a:chOff x="8391525" y="2041634"/>
              <a:chExt cx="295275" cy="378373"/>
            </a:xfrm>
          </p:grpSpPr>
          <p:sp>
            <p:nvSpPr>
              <p:cNvPr id="1345" name="Google Shape;1345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46" name="Google Shape;1346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47" name="Google Shape;1347;p79"/>
            <p:cNvGrpSpPr/>
            <p:nvPr/>
          </p:nvGrpSpPr>
          <p:grpSpPr>
            <a:xfrm rot="1203815">
              <a:off x="1596761" y="4784279"/>
              <a:ext cx="26940" cy="35824"/>
              <a:chOff x="8391525" y="2041634"/>
              <a:chExt cx="295275" cy="378373"/>
            </a:xfrm>
          </p:grpSpPr>
          <p:sp>
            <p:nvSpPr>
              <p:cNvPr id="1348" name="Google Shape;1348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49" name="Google Shape;1349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50" name="Google Shape;1350;p79"/>
            <p:cNvGrpSpPr/>
            <p:nvPr/>
          </p:nvGrpSpPr>
          <p:grpSpPr>
            <a:xfrm rot="-1141905" flipH="1">
              <a:off x="1579185" y="4807159"/>
              <a:ext cx="26893" cy="35889"/>
              <a:chOff x="8391525" y="2041634"/>
              <a:chExt cx="295275" cy="378373"/>
            </a:xfrm>
          </p:grpSpPr>
          <p:sp>
            <p:nvSpPr>
              <p:cNvPr id="1351" name="Google Shape;1351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52" name="Google Shape;1352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53" name="Google Shape;1353;p79"/>
            <p:cNvGrpSpPr/>
            <p:nvPr/>
          </p:nvGrpSpPr>
          <p:grpSpPr>
            <a:xfrm rot="1203815">
              <a:off x="1560586" y="4806229"/>
              <a:ext cx="26940" cy="35824"/>
              <a:chOff x="8391525" y="2041634"/>
              <a:chExt cx="295275" cy="378373"/>
            </a:xfrm>
          </p:grpSpPr>
          <p:sp>
            <p:nvSpPr>
              <p:cNvPr id="1354" name="Google Shape;1354;p79"/>
              <p:cNvSpPr/>
              <p:nvPr/>
            </p:nvSpPr>
            <p:spPr>
              <a:xfrm>
                <a:off x="8410903" y="2041634"/>
                <a:ext cx="275897" cy="378373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55" name="Google Shape;1355;p79"/>
              <p:cNvCxnSpPr/>
              <p:nvPr/>
            </p:nvCxnSpPr>
            <p:spPr>
              <a:xfrm>
                <a:off x="8391525" y="2088491"/>
                <a:ext cx="156900" cy="945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356" name="Google Shape;1356;p79"/>
            <p:cNvSpPr/>
            <p:nvPr/>
          </p:nvSpPr>
          <p:spPr>
            <a:xfrm>
              <a:off x="1764975" y="4404825"/>
              <a:ext cx="273900" cy="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79"/>
            <p:cNvSpPr txBox="1"/>
            <p:nvPr/>
          </p:nvSpPr>
          <p:spPr>
            <a:xfrm>
              <a:off x="1724175" y="4304663"/>
              <a:ext cx="360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Printing</a:t>
              </a:r>
              <a:endParaRPr sz="400"/>
            </a:p>
          </p:txBody>
        </p:sp>
      </p:grpSp>
      <p:sp>
        <p:nvSpPr>
          <p:cNvPr id="1358" name="Google Shape;1358;p79"/>
          <p:cNvSpPr/>
          <p:nvPr/>
        </p:nvSpPr>
        <p:spPr>
          <a:xfrm>
            <a:off x="7992525" y="830325"/>
            <a:ext cx="156600" cy="93000"/>
          </a:xfrm>
          <a:prstGeom prst="ellipse">
            <a:avLst/>
          </a:prstGeom>
          <a:solidFill>
            <a:srgbClr val="DE9C39">
              <a:alpha val="5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59" name="Google Shape;1359;p79"/>
          <p:cNvSpPr/>
          <p:nvPr/>
        </p:nvSpPr>
        <p:spPr>
          <a:xfrm>
            <a:off x="8153400" y="701750"/>
            <a:ext cx="156600" cy="93000"/>
          </a:xfrm>
          <a:prstGeom prst="ellipse">
            <a:avLst/>
          </a:prstGeom>
          <a:solidFill>
            <a:srgbClr val="C37B0C">
              <a:alpha val="57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0" name="Google Shape;1360;p79"/>
          <p:cNvSpPr/>
          <p:nvPr/>
        </p:nvSpPr>
        <p:spPr>
          <a:xfrm>
            <a:off x="8507600" y="790300"/>
            <a:ext cx="156600" cy="93000"/>
          </a:xfrm>
          <a:prstGeom prst="ellipse">
            <a:avLst/>
          </a:prstGeom>
          <a:solidFill>
            <a:srgbClr val="FF9900">
              <a:alpha val="44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361" name="Google Shape;1361;p79"/>
          <p:cNvCxnSpPr/>
          <p:nvPr/>
        </p:nvCxnSpPr>
        <p:spPr>
          <a:xfrm rot="10800000" flipH="1">
            <a:off x="8144825" y="626925"/>
            <a:ext cx="573900" cy="2364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2" name="Google Shape;1362;p79"/>
          <p:cNvCxnSpPr/>
          <p:nvPr/>
        </p:nvCxnSpPr>
        <p:spPr>
          <a:xfrm rot="10800000" flipH="1">
            <a:off x="8306750" y="625975"/>
            <a:ext cx="351900" cy="1071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3" name="Google Shape;1363;p79"/>
          <p:cNvCxnSpPr/>
          <p:nvPr/>
        </p:nvCxnSpPr>
        <p:spPr>
          <a:xfrm rot="10800000" flipH="1">
            <a:off x="8459350" y="628550"/>
            <a:ext cx="310800" cy="2997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4" name="Google Shape;1364;p79"/>
          <p:cNvCxnSpPr/>
          <p:nvPr/>
        </p:nvCxnSpPr>
        <p:spPr>
          <a:xfrm rot="10800000" flipH="1">
            <a:off x="8647500" y="628600"/>
            <a:ext cx="176700" cy="1884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5" name="Google Shape;1365;p79"/>
          <p:cNvSpPr/>
          <p:nvPr/>
        </p:nvSpPr>
        <p:spPr>
          <a:xfrm>
            <a:off x="8656000" y="483350"/>
            <a:ext cx="246900" cy="11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6" name="Google Shape;1366;p79"/>
          <p:cNvSpPr txBox="1"/>
          <p:nvPr/>
        </p:nvSpPr>
        <p:spPr>
          <a:xfrm>
            <a:off x="8538600" y="416875"/>
            <a:ext cx="573900" cy="2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99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 Biomarker Functionalization</a:t>
            </a:r>
            <a:endParaRPr sz="4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7" name="Google Shape;1367;p79"/>
          <p:cNvSpPr/>
          <p:nvPr/>
        </p:nvSpPr>
        <p:spPr>
          <a:xfrm>
            <a:off x="8656000" y="617225"/>
            <a:ext cx="13500" cy="150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8" name="Google Shape;1368;p79"/>
          <p:cNvSpPr/>
          <p:nvPr/>
        </p:nvSpPr>
        <p:spPr>
          <a:xfrm>
            <a:off x="8710800" y="617225"/>
            <a:ext cx="13500" cy="150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9" name="Google Shape;1369;p79"/>
          <p:cNvSpPr/>
          <p:nvPr/>
        </p:nvSpPr>
        <p:spPr>
          <a:xfrm>
            <a:off x="8820300" y="617225"/>
            <a:ext cx="13500" cy="150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370" name="Google Shape;1370;p79"/>
          <p:cNvGrpSpPr/>
          <p:nvPr/>
        </p:nvGrpSpPr>
        <p:grpSpPr>
          <a:xfrm>
            <a:off x="7807518" y="628600"/>
            <a:ext cx="955857" cy="447050"/>
            <a:chOff x="7807518" y="628600"/>
            <a:chExt cx="955857" cy="447050"/>
          </a:xfrm>
        </p:grpSpPr>
        <p:sp>
          <p:nvSpPr>
            <p:cNvPr id="1371" name="Google Shape;1371;p79"/>
            <p:cNvSpPr/>
            <p:nvPr/>
          </p:nvSpPr>
          <p:spPr>
            <a:xfrm rot="969021">
              <a:off x="7806983" y="858840"/>
              <a:ext cx="794869" cy="108420"/>
            </a:xfrm>
            <a:prstGeom prst="parallelogram">
              <a:avLst>
                <a:gd name="adj" fmla="val 73003"/>
              </a:avLst>
            </a:prstGeom>
            <a:solidFill>
              <a:srgbClr val="FF9900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372" name="Google Shape;1372;p79"/>
            <p:cNvSpPr/>
            <p:nvPr/>
          </p:nvSpPr>
          <p:spPr>
            <a:xfrm rot="895721">
              <a:off x="7954286" y="730789"/>
              <a:ext cx="808178" cy="112721"/>
            </a:xfrm>
            <a:prstGeom prst="parallelogram">
              <a:avLst>
                <a:gd name="adj" fmla="val 76852"/>
              </a:avLst>
            </a:prstGeom>
            <a:solidFill>
              <a:srgbClr val="FF9900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grpSp>
          <p:nvGrpSpPr>
            <p:cNvPr id="1373" name="Google Shape;1373;p79"/>
            <p:cNvGrpSpPr/>
            <p:nvPr/>
          </p:nvGrpSpPr>
          <p:grpSpPr>
            <a:xfrm>
              <a:off x="7856720" y="812181"/>
              <a:ext cx="51375" cy="43385"/>
              <a:chOff x="7856720" y="659781"/>
              <a:chExt cx="51375" cy="43385"/>
            </a:xfrm>
          </p:grpSpPr>
          <p:cxnSp>
            <p:nvCxnSpPr>
              <p:cNvPr id="1374" name="Google Shape;1374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375" name="Google Shape;1375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76" name="Google Shape;1376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77" name="Google Shape;1377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78" name="Google Shape;1378;p79"/>
            <p:cNvGrpSpPr/>
            <p:nvPr/>
          </p:nvGrpSpPr>
          <p:grpSpPr>
            <a:xfrm>
              <a:off x="7941145" y="778856"/>
              <a:ext cx="51375" cy="43385"/>
              <a:chOff x="7856720" y="659781"/>
              <a:chExt cx="51375" cy="43385"/>
            </a:xfrm>
          </p:grpSpPr>
          <p:cxnSp>
            <p:nvCxnSpPr>
              <p:cNvPr id="1379" name="Google Shape;1379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380" name="Google Shape;1380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81" name="Google Shape;1381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82" name="Google Shape;1382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83" name="Google Shape;1383;p79"/>
            <p:cNvGrpSpPr/>
            <p:nvPr/>
          </p:nvGrpSpPr>
          <p:grpSpPr>
            <a:xfrm>
              <a:off x="8161520" y="907656"/>
              <a:ext cx="51375" cy="43385"/>
              <a:chOff x="7856720" y="659781"/>
              <a:chExt cx="51375" cy="43385"/>
            </a:xfrm>
          </p:grpSpPr>
          <p:cxnSp>
            <p:nvCxnSpPr>
              <p:cNvPr id="1384" name="Google Shape;1384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385" name="Google Shape;1385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86" name="Google Shape;1386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87" name="Google Shape;1387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88" name="Google Shape;1388;p79"/>
            <p:cNvGrpSpPr/>
            <p:nvPr/>
          </p:nvGrpSpPr>
          <p:grpSpPr>
            <a:xfrm>
              <a:off x="8235420" y="883306"/>
              <a:ext cx="51375" cy="43385"/>
              <a:chOff x="7856720" y="659781"/>
              <a:chExt cx="51375" cy="43385"/>
            </a:xfrm>
          </p:grpSpPr>
          <p:cxnSp>
            <p:nvCxnSpPr>
              <p:cNvPr id="1389" name="Google Shape;1389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390" name="Google Shape;1390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91" name="Google Shape;1391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92" name="Google Shape;1392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93" name="Google Shape;1393;p79"/>
            <p:cNvGrpSpPr/>
            <p:nvPr/>
          </p:nvGrpSpPr>
          <p:grpSpPr>
            <a:xfrm>
              <a:off x="8053470" y="660306"/>
              <a:ext cx="51375" cy="43385"/>
              <a:chOff x="7856720" y="659781"/>
              <a:chExt cx="51375" cy="43385"/>
            </a:xfrm>
          </p:grpSpPr>
          <p:cxnSp>
            <p:nvCxnSpPr>
              <p:cNvPr id="1394" name="Google Shape;1394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395" name="Google Shape;1395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396" name="Google Shape;1396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397" name="Google Shape;1397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98" name="Google Shape;1398;p79"/>
            <p:cNvGrpSpPr/>
            <p:nvPr/>
          </p:nvGrpSpPr>
          <p:grpSpPr>
            <a:xfrm>
              <a:off x="8453057" y="756706"/>
              <a:ext cx="51375" cy="43385"/>
              <a:chOff x="7856720" y="659781"/>
              <a:chExt cx="51375" cy="43385"/>
            </a:xfrm>
          </p:grpSpPr>
          <p:cxnSp>
            <p:nvCxnSpPr>
              <p:cNvPr id="1399" name="Google Shape;1399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400" name="Google Shape;1400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01" name="Google Shape;1401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402" name="Google Shape;1402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03" name="Google Shape;1403;p79"/>
            <p:cNvGrpSpPr/>
            <p:nvPr/>
          </p:nvGrpSpPr>
          <p:grpSpPr>
            <a:xfrm>
              <a:off x="8669495" y="818631"/>
              <a:ext cx="51375" cy="43385"/>
              <a:chOff x="7856720" y="659781"/>
              <a:chExt cx="51375" cy="43385"/>
            </a:xfrm>
          </p:grpSpPr>
          <p:cxnSp>
            <p:nvCxnSpPr>
              <p:cNvPr id="1404" name="Google Shape;1404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405" name="Google Shape;1405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06" name="Google Shape;1406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407" name="Google Shape;1407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08" name="Google Shape;1408;p79"/>
            <p:cNvGrpSpPr/>
            <p:nvPr/>
          </p:nvGrpSpPr>
          <p:grpSpPr>
            <a:xfrm>
              <a:off x="8450932" y="823956"/>
              <a:ext cx="51375" cy="43385"/>
              <a:chOff x="7856720" y="659781"/>
              <a:chExt cx="51375" cy="43385"/>
            </a:xfrm>
          </p:grpSpPr>
          <p:cxnSp>
            <p:nvCxnSpPr>
              <p:cNvPr id="1409" name="Google Shape;1409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410" name="Google Shape;1410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11" name="Google Shape;1411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412" name="Google Shape;1412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13" name="Google Shape;1413;p79"/>
            <p:cNvGrpSpPr/>
            <p:nvPr/>
          </p:nvGrpSpPr>
          <p:grpSpPr>
            <a:xfrm>
              <a:off x="8068145" y="705381"/>
              <a:ext cx="51375" cy="43385"/>
              <a:chOff x="7856720" y="659781"/>
              <a:chExt cx="51375" cy="43385"/>
            </a:xfrm>
          </p:grpSpPr>
          <p:cxnSp>
            <p:nvCxnSpPr>
              <p:cNvPr id="1414" name="Google Shape;1414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415" name="Google Shape;1415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16" name="Google Shape;1416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417" name="Google Shape;1417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18" name="Google Shape;1418;p79"/>
            <p:cNvGrpSpPr/>
            <p:nvPr/>
          </p:nvGrpSpPr>
          <p:grpSpPr>
            <a:xfrm>
              <a:off x="8358982" y="723431"/>
              <a:ext cx="51375" cy="43385"/>
              <a:chOff x="7856720" y="659781"/>
              <a:chExt cx="51375" cy="43385"/>
            </a:xfrm>
          </p:grpSpPr>
          <p:cxnSp>
            <p:nvCxnSpPr>
              <p:cNvPr id="1419" name="Google Shape;1419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420" name="Google Shape;1420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21" name="Google Shape;1421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422" name="Google Shape;1422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23" name="Google Shape;1423;p79"/>
            <p:cNvGrpSpPr/>
            <p:nvPr/>
          </p:nvGrpSpPr>
          <p:grpSpPr>
            <a:xfrm>
              <a:off x="8348770" y="790443"/>
              <a:ext cx="51375" cy="43385"/>
              <a:chOff x="7856720" y="659781"/>
              <a:chExt cx="51375" cy="43385"/>
            </a:xfrm>
          </p:grpSpPr>
          <p:cxnSp>
            <p:nvCxnSpPr>
              <p:cNvPr id="1424" name="Google Shape;1424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425" name="Google Shape;1425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26" name="Google Shape;1426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427" name="Google Shape;1427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28" name="Google Shape;1428;p79"/>
            <p:cNvGrpSpPr/>
            <p:nvPr/>
          </p:nvGrpSpPr>
          <p:grpSpPr>
            <a:xfrm>
              <a:off x="8278845" y="936506"/>
              <a:ext cx="51375" cy="43385"/>
              <a:chOff x="7856720" y="659781"/>
              <a:chExt cx="51375" cy="43385"/>
            </a:xfrm>
          </p:grpSpPr>
          <p:cxnSp>
            <p:nvCxnSpPr>
              <p:cNvPr id="1429" name="Google Shape;1429;p79"/>
              <p:cNvCxnSpPr/>
              <p:nvPr/>
            </p:nvCxnSpPr>
            <p:spPr>
              <a:xfrm rot="1174388">
                <a:off x="7863255" y="665575"/>
                <a:ext cx="14328" cy="8823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430" name="Google Shape;1430;p79"/>
              <p:cNvSpPr/>
              <p:nvPr/>
            </p:nvSpPr>
            <p:spPr>
              <a:xfrm rot="1255470">
                <a:off x="7861567" y="663343"/>
                <a:ext cx="25107" cy="35896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431" name="Google Shape;1431;p79"/>
              <p:cNvSpPr/>
              <p:nvPr/>
            </p:nvSpPr>
            <p:spPr>
              <a:xfrm rot="-1166402" flipH="1">
                <a:off x="7878732" y="664197"/>
                <a:ext cx="24869" cy="35608"/>
              </a:xfrm>
              <a:custGeom>
                <a:avLst/>
                <a:gdLst/>
                <a:ahLst/>
                <a:cxnLst/>
                <a:rect l="l" t="t" r="r" b="b"/>
                <a:pathLst>
                  <a:path w="275897" h="378373" extrusionOk="0">
                    <a:moveTo>
                      <a:pt x="0" y="0"/>
                    </a:moveTo>
                    <a:lnTo>
                      <a:pt x="181304" y="102476"/>
                    </a:lnTo>
                    <a:lnTo>
                      <a:pt x="275897" y="378373"/>
                    </a:lnTo>
                    <a:lnTo>
                      <a:pt x="275897" y="378373"/>
                    </a:lnTo>
                  </a:path>
                </a:pathLst>
              </a:cu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432" name="Google Shape;1432;p79"/>
              <p:cNvCxnSpPr/>
              <p:nvPr/>
            </p:nvCxnSpPr>
            <p:spPr>
              <a:xfrm rot="-1174388" flipH="1">
                <a:off x="7888125" y="666696"/>
                <a:ext cx="14328" cy="9109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433" name="Google Shape;1433;p79"/>
          <p:cNvSpPr/>
          <p:nvPr/>
        </p:nvSpPr>
        <p:spPr>
          <a:xfrm>
            <a:off x="0" y="4829075"/>
            <a:ext cx="3626100" cy="25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Roadmap</a:t>
            </a:r>
            <a:endParaRPr dirty="0"/>
          </a:p>
        </p:txBody>
      </p:sp>
      <p:sp>
        <p:nvSpPr>
          <p:cNvPr id="1473" name="Google Shape;1473;p8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474" name="Google Shape;1474;p81"/>
          <p:cNvSpPr/>
          <p:nvPr/>
        </p:nvSpPr>
        <p:spPr>
          <a:xfrm>
            <a:off x="662298" y="711925"/>
            <a:ext cx="4052400" cy="2051400"/>
          </a:xfrm>
          <a:prstGeom prst="rect">
            <a:avLst/>
          </a:prstGeom>
          <a:solidFill>
            <a:srgbClr val="00FF00">
              <a:alpha val="245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75" name="Google Shape;1475;p81"/>
          <p:cNvSpPr/>
          <p:nvPr/>
        </p:nvSpPr>
        <p:spPr>
          <a:xfrm>
            <a:off x="662298" y="1494775"/>
            <a:ext cx="1008600" cy="483000"/>
          </a:xfrm>
          <a:prstGeom prst="rect">
            <a:avLst/>
          </a:prstGeom>
          <a:solidFill>
            <a:srgbClr val="00FF00">
              <a:alpha val="2453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PiezoDrop GUI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76" name="Google Shape;1476;p81"/>
          <p:cNvSpPr txBox="1"/>
          <p:nvPr/>
        </p:nvSpPr>
        <p:spPr>
          <a:xfrm>
            <a:off x="2104597" y="634025"/>
            <a:ext cx="28995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Stage 1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77" name="Google Shape;1477;p81"/>
          <p:cNvSpPr/>
          <p:nvPr/>
        </p:nvSpPr>
        <p:spPr>
          <a:xfrm>
            <a:off x="1970273" y="1494775"/>
            <a:ext cx="1222500" cy="483000"/>
          </a:xfrm>
          <a:prstGeom prst="rect">
            <a:avLst/>
          </a:prstGeom>
          <a:solidFill>
            <a:srgbClr val="00FF00">
              <a:alpha val="2453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Drive (AWG+Amp) System Testing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78" name="Google Shape;1478;p81"/>
          <p:cNvCxnSpPr>
            <a:stCxn id="1475" idx="3"/>
            <a:endCxn id="1477" idx="1"/>
          </p:cNvCxnSpPr>
          <p:nvPr/>
        </p:nvCxnSpPr>
        <p:spPr>
          <a:xfrm>
            <a:off x="1670898" y="1736275"/>
            <a:ext cx="29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9" name="Google Shape;1479;p81"/>
          <p:cNvSpPr/>
          <p:nvPr/>
        </p:nvSpPr>
        <p:spPr>
          <a:xfrm>
            <a:off x="3492148" y="1494775"/>
            <a:ext cx="1222500" cy="483000"/>
          </a:xfrm>
          <a:prstGeom prst="rect">
            <a:avLst/>
          </a:prstGeom>
          <a:solidFill>
            <a:srgbClr val="00FF00">
              <a:alpha val="2453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Droplet Imaging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80" name="Google Shape;1480;p81"/>
          <p:cNvCxnSpPr>
            <a:stCxn id="1477" idx="3"/>
            <a:endCxn id="1479" idx="1"/>
          </p:cNvCxnSpPr>
          <p:nvPr/>
        </p:nvCxnSpPr>
        <p:spPr>
          <a:xfrm>
            <a:off x="3192773" y="1736275"/>
            <a:ext cx="29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1" name="Google Shape;1481;p81"/>
          <p:cNvSpPr/>
          <p:nvPr/>
        </p:nvSpPr>
        <p:spPr>
          <a:xfrm>
            <a:off x="2847148" y="2241125"/>
            <a:ext cx="1867500" cy="393600"/>
          </a:xfrm>
          <a:prstGeom prst="rect">
            <a:avLst/>
          </a:prstGeom>
          <a:solidFill>
            <a:srgbClr val="00FF00">
              <a:alpha val="2453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Stage Accuracy Testing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82" name="Google Shape;1482;p81"/>
          <p:cNvSpPr/>
          <p:nvPr/>
        </p:nvSpPr>
        <p:spPr>
          <a:xfrm>
            <a:off x="5462898" y="711925"/>
            <a:ext cx="2829600" cy="3501600"/>
          </a:xfrm>
          <a:prstGeom prst="rect">
            <a:avLst/>
          </a:prstGeom>
          <a:solidFill>
            <a:srgbClr val="C0FFC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83" name="Google Shape;1483;p81"/>
          <p:cNvSpPr txBox="1"/>
          <p:nvPr/>
        </p:nvSpPr>
        <p:spPr>
          <a:xfrm>
            <a:off x="5739499" y="634025"/>
            <a:ext cx="28995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Stage 2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84" name="Google Shape;1484;p81"/>
          <p:cNvSpPr/>
          <p:nvPr/>
        </p:nvSpPr>
        <p:spPr>
          <a:xfrm>
            <a:off x="5462898" y="1494775"/>
            <a:ext cx="1008600" cy="483000"/>
          </a:xfrm>
          <a:prstGeom prst="rect">
            <a:avLst/>
          </a:prstGeom>
          <a:solidFill>
            <a:srgbClr val="00FF00">
              <a:alpha val="2453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Droplet Video Analysis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85" name="Google Shape;1485;p81"/>
          <p:cNvSpPr/>
          <p:nvPr/>
        </p:nvSpPr>
        <p:spPr>
          <a:xfrm>
            <a:off x="6923273" y="1496250"/>
            <a:ext cx="1222500" cy="483000"/>
          </a:xfrm>
          <a:prstGeom prst="rect">
            <a:avLst/>
          </a:prstGeom>
          <a:solidFill>
            <a:srgbClr val="00FF00">
              <a:alpha val="2453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Square Array Printing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86" name="Google Shape;1486;p81"/>
          <p:cNvCxnSpPr>
            <a:stCxn id="1484" idx="3"/>
            <a:endCxn id="1485" idx="1"/>
          </p:cNvCxnSpPr>
          <p:nvPr/>
        </p:nvCxnSpPr>
        <p:spPr>
          <a:xfrm>
            <a:off x="6471498" y="1736275"/>
            <a:ext cx="451800" cy="1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7" name="Google Shape;1487;p81"/>
          <p:cNvSpPr/>
          <p:nvPr/>
        </p:nvSpPr>
        <p:spPr>
          <a:xfrm>
            <a:off x="6923273" y="2485375"/>
            <a:ext cx="1222500" cy="483000"/>
          </a:xfrm>
          <a:prstGeom prst="rect">
            <a:avLst/>
          </a:prstGeom>
          <a:solidFill>
            <a:srgbClr val="00FF00">
              <a:alpha val="2453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Printing Alignment Procedure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88" name="Google Shape;1488;p81"/>
          <p:cNvCxnSpPr>
            <a:stCxn id="1485" idx="2"/>
            <a:endCxn id="1487" idx="0"/>
          </p:cNvCxnSpPr>
          <p:nvPr/>
        </p:nvCxnSpPr>
        <p:spPr>
          <a:xfrm>
            <a:off x="7534523" y="1979250"/>
            <a:ext cx="0" cy="506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9" name="Google Shape;1489;p81"/>
          <p:cNvCxnSpPr>
            <a:stCxn id="1479" idx="3"/>
            <a:endCxn id="1484" idx="1"/>
          </p:cNvCxnSpPr>
          <p:nvPr/>
        </p:nvCxnSpPr>
        <p:spPr>
          <a:xfrm>
            <a:off x="4714648" y="1736275"/>
            <a:ext cx="748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0" name="Google Shape;1490;p81"/>
          <p:cNvCxnSpPr>
            <a:stCxn id="1481" idx="3"/>
          </p:cNvCxnSpPr>
          <p:nvPr/>
        </p:nvCxnSpPr>
        <p:spPr>
          <a:xfrm>
            <a:off x="4714648" y="2437925"/>
            <a:ext cx="1836900" cy="1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1" name="Google Shape;1491;p81"/>
          <p:cNvCxnSpPr/>
          <p:nvPr/>
        </p:nvCxnSpPr>
        <p:spPr>
          <a:xfrm rot="10800000" flipH="1">
            <a:off x="6552198" y="1738875"/>
            <a:ext cx="1200" cy="70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2" name="Google Shape;1492;p81"/>
          <p:cNvSpPr/>
          <p:nvPr/>
        </p:nvSpPr>
        <p:spPr>
          <a:xfrm>
            <a:off x="6923273" y="3628375"/>
            <a:ext cx="1222500" cy="483000"/>
          </a:xfrm>
          <a:prstGeom prst="rect">
            <a:avLst/>
          </a:prstGeom>
          <a:solidFill>
            <a:srgbClr val="00FF00">
              <a:alpha val="2453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Pseudo Chip Printing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93" name="Google Shape;1493;p81"/>
          <p:cNvCxnSpPr>
            <a:stCxn id="1487" idx="2"/>
            <a:endCxn id="1492" idx="0"/>
          </p:cNvCxnSpPr>
          <p:nvPr/>
        </p:nvCxnSpPr>
        <p:spPr>
          <a:xfrm>
            <a:off x="7534523" y="2968375"/>
            <a:ext cx="0" cy="66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4" name="Google Shape;1494;p81"/>
          <p:cNvSpPr/>
          <p:nvPr/>
        </p:nvSpPr>
        <p:spPr>
          <a:xfrm>
            <a:off x="5584823" y="2866375"/>
            <a:ext cx="1008600" cy="483000"/>
          </a:xfrm>
          <a:prstGeom prst="rect">
            <a:avLst/>
          </a:prstGeom>
          <a:solidFill>
            <a:srgbClr val="00FF00">
              <a:alpha val="2453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New 8 Nozzle System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95" name="Google Shape;1495;p81"/>
          <p:cNvSpPr/>
          <p:nvPr/>
        </p:nvSpPr>
        <p:spPr>
          <a:xfrm>
            <a:off x="5475473" y="3628375"/>
            <a:ext cx="1222500" cy="483000"/>
          </a:xfrm>
          <a:prstGeom prst="rect">
            <a:avLst/>
          </a:prstGeom>
          <a:solidFill>
            <a:srgbClr val="91FF9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Fluorescence Printing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96" name="Google Shape;1496;p81"/>
          <p:cNvCxnSpPr>
            <a:stCxn id="1492" idx="1"/>
            <a:endCxn id="1495" idx="3"/>
          </p:cNvCxnSpPr>
          <p:nvPr/>
        </p:nvCxnSpPr>
        <p:spPr>
          <a:xfrm rot="10800000">
            <a:off x="6697973" y="3869875"/>
            <a:ext cx="225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7" name="Google Shape;1497;p81"/>
          <p:cNvSpPr/>
          <p:nvPr/>
        </p:nvSpPr>
        <p:spPr>
          <a:xfrm>
            <a:off x="662298" y="2866375"/>
            <a:ext cx="4503900" cy="1035600"/>
          </a:xfrm>
          <a:prstGeom prst="rect">
            <a:avLst/>
          </a:prstGeom>
          <a:solidFill>
            <a:srgbClr val="C0FFC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98" name="Google Shape;1498;p81"/>
          <p:cNvSpPr/>
          <p:nvPr/>
        </p:nvSpPr>
        <p:spPr>
          <a:xfrm>
            <a:off x="4157598" y="2866375"/>
            <a:ext cx="1008600" cy="483000"/>
          </a:xfrm>
          <a:prstGeom prst="rect">
            <a:avLst/>
          </a:prstGeom>
          <a:solidFill>
            <a:srgbClr val="91FF9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Multiplexing Testing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99" name="Google Shape;1499;p81"/>
          <p:cNvCxnSpPr>
            <a:stCxn id="1494" idx="1"/>
            <a:endCxn id="1498" idx="3"/>
          </p:cNvCxnSpPr>
          <p:nvPr/>
        </p:nvCxnSpPr>
        <p:spPr>
          <a:xfrm rot="10800000">
            <a:off x="5166323" y="3107875"/>
            <a:ext cx="418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0" name="Google Shape;1500;p81"/>
          <p:cNvSpPr txBox="1"/>
          <p:nvPr/>
        </p:nvSpPr>
        <p:spPr>
          <a:xfrm>
            <a:off x="2078798" y="2778375"/>
            <a:ext cx="14058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Stage 3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01" name="Google Shape;1501;p8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697" y="4237975"/>
            <a:ext cx="1222500" cy="1075027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81"/>
          <p:cNvSpPr/>
          <p:nvPr/>
        </p:nvSpPr>
        <p:spPr>
          <a:xfrm>
            <a:off x="5474598" y="4256175"/>
            <a:ext cx="840600" cy="752100"/>
          </a:xfrm>
          <a:prstGeom prst="wave">
            <a:avLst>
              <a:gd name="adj1" fmla="val 12500"/>
              <a:gd name="adj2" fmla="val 0"/>
            </a:avLst>
          </a:prstGeom>
          <a:solidFill>
            <a:srgbClr val="91FF9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Functional Inkjet Printer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03" name="Google Shape;1503;p81"/>
          <p:cNvCxnSpPr>
            <a:stCxn id="1495" idx="2"/>
          </p:cNvCxnSpPr>
          <p:nvPr/>
        </p:nvCxnSpPr>
        <p:spPr>
          <a:xfrm>
            <a:off x="6086723" y="4111375"/>
            <a:ext cx="4800" cy="263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4" name="Google Shape;1504;p81"/>
          <p:cNvSpPr/>
          <p:nvPr/>
        </p:nvSpPr>
        <p:spPr>
          <a:xfrm>
            <a:off x="662297" y="3171175"/>
            <a:ext cx="1053001" cy="393600"/>
          </a:xfrm>
          <a:prstGeom prst="rect">
            <a:avLst/>
          </a:prstGeom>
          <a:solidFill>
            <a:srgbClr val="91FF9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System Documentation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05" name="Google Shape;1505;p81"/>
          <p:cNvSpPr/>
          <p:nvPr/>
        </p:nvSpPr>
        <p:spPr>
          <a:xfrm>
            <a:off x="1801273" y="3349375"/>
            <a:ext cx="985500" cy="292800"/>
          </a:xfrm>
          <a:prstGeom prst="rect">
            <a:avLst/>
          </a:prstGeom>
          <a:solidFill>
            <a:srgbClr val="91FF9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Weekly Prints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06" name="Google Shape;1506;p81"/>
          <p:cNvSpPr/>
          <p:nvPr/>
        </p:nvSpPr>
        <p:spPr>
          <a:xfrm>
            <a:off x="2975048" y="3451475"/>
            <a:ext cx="1059600" cy="304800"/>
          </a:xfrm>
          <a:prstGeom prst="rect">
            <a:avLst/>
          </a:prstGeom>
          <a:solidFill>
            <a:srgbClr val="91FF9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User Friendly GUI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07" name="Google Shape;1507;p8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2823" y="4272749"/>
            <a:ext cx="1222500" cy="1075027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81"/>
          <p:cNvSpPr/>
          <p:nvPr/>
        </p:nvSpPr>
        <p:spPr>
          <a:xfrm>
            <a:off x="4271724" y="4290949"/>
            <a:ext cx="840600" cy="752100"/>
          </a:xfrm>
          <a:prstGeom prst="wave">
            <a:avLst>
              <a:gd name="adj1" fmla="val 12500"/>
              <a:gd name="adj2" fmla="val 0"/>
            </a:avLst>
          </a:prstGeom>
          <a:solidFill>
            <a:srgbClr val="91FF9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Multiplexed Inkjet Printer</a:t>
            </a:r>
            <a:endParaRPr sz="1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09" name="Google Shape;1509;p81"/>
          <p:cNvCxnSpPr/>
          <p:nvPr/>
        </p:nvCxnSpPr>
        <p:spPr>
          <a:xfrm>
            <a:off x="5015523" y="3354000"/>
            <a:ext cx="4200" cy="1068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0" name="Google Shape;1510;p81"/>
          <p:cNvSpPr/>
          <p:nvPr/>
        </p:nvSpPr>
        <p:spPr>
          <a:xfrm>
            <a:off x="632298" y="4829075"/>
            <a:ext cx="3465900" cy="25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11" name="Google Shape;1511;p81"/>
          <p:cNvCxnSpPr>
            <a:stCxn id="1495" idx="0"/>
            <a:endCxn id="1494" idx="2"/>
          </p:cNvCxnSpPr>
          <p:nvPr/>
        </p:nvCxnSpPr>
        <p:spPr>
          <a:xfrm rot="10800000" flipH="1">
            <a:off x="6086723" y="3349375"/>
            <a:ext cx="2400" cy="27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Droplet Video Acquisition</a:t>
            </a:r>
            <a:endParaRPr/>
          </a:p>
        </p:txBody>
      </p:sp>
      <p:sp>
        <p:nvSpPr>
          <p:cNvPr id="1541" name="Google Shape;1541;p83"/>
          <p:cNvSpPr txBox="1">
            <a:spLocks noGrp="1"/>
          </p:cNvSpPr>
          <p:nvPr>
            <p:ph type="body" idx="1"/>
          </p:nvPr>
        </p:nvSpPr>
        <p:spPr>
          <a:xfrm>
            <a:off x="39650" y="572700"/>
            <a:ext cx="8899500" cy="4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Develop a waveform tuning procedure to dispense single droplets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2" name="Google Shape;1542;p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545" name="Google Shape;1545;p8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421" y="1648930"/>
            <a:ext cx="1351455" cy="69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8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132" y="1509071"/>
            <a:ext cx="1355397" cy="1023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83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6148" y="2114596"/>
            <a:ext cx="354696" cy="75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83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4064830">
            <a:off x="6235039" y="1436831"/>
            <a:ext cx="1069096" cy="552896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83"/>
          <p:cNvSpPr txBox="1"/>
          <p:nvPr/>
        </p:nvSpPr>
        <p:spPr>
          <a:xfrm>
            <a:off x="379525" y="2462839"/>
            <a:ext cx="15420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AWG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50" name="Google Shape;1550;p83"/>
          <p:cNvSpPr txBox="1"/>
          <p:nvPr/>
        </p:nvSpPr>
        <p:spPr>
          <a:xfrm>
            <a:off x="2003243" y="2333188"/>
            <a:ext cx="13557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High Voltage Amplifier (20x)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51" name="Google Shape;1551;p83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974" y="3280672"/>
            <a:ext cx="713700" cy="713679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83"/>
          <p:cNvSpPr txBox="1"/>
          <p:nvPr/>
        </p:nvSpPr>
        <p:spPr>
          <a:xfrm>
            <a:off x="5891800" y="1350725"/>
            <a:ext cx="126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Syringe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53" name="Google Shape;1553;p83"/>
          <p:cNvSpPr txBox="1"/>
          <p:nvPr/>
        </p:nvSpPr>
        <p:spPr>
          <a:xfrm>
            <a:off x="5921891" y="2089052"/>
            <a:ext cx="9090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Nozzle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54" name="Google Shape;1554;p83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62550" y="2891825"/>
            <a:ext cx="1262051" cy="916301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55" name="Google Shape;1555;p83"/>
          <p:cNvSpPr txBox="1"/>
          <p:nvPr/>
        </p:nvSpPr>
        <p:spPr>
          <a:xfrm>
            <a:off x="5069100" y="3028938"/>
            <a:ext cx="5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PC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1556" name="Google Shape;1556;p83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7300" y="3366975"/>
            <a:ext cx="238877" cy="238877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83"/>
          <p:cNvSpPr/>
          <p:nvPr/>
        </p:nvSpPr>
        <p:spPr>
          <a:xfrm>
            <a:off x="2872564" y="2112525"/>
            <a:ext cx="3753539" cy="433224"/>
          </a:xfrm>
          <a:custGeom>
            <a:avLst/>
            <a:gdLst/>
            <a:ahLst/>
            <a:cxnLst/>
            <a:rect l="l" t="t" r="r" b="b"/>
            <a:pathLst>
              <a:path w="91533" h="21740" extrusionOk="0">
                <a:moveTo>
                  <a:pt x="0" y="0"/>
                </a:moveTo>
                <a:cubicBezTo>
                  <a:pt x="7908" y="3499"/>
                  <a:pt x="32191" y="18195"/>
                  <a:pt x="47446" y="20994"/>
                </a:cubicBezTo>
                <a:cubicBezTo>
                  <a:pt x="62702" y="23793"/>
                  <a:pt x="84185" y="17495"/>
                  <a:pt x="91533" y="16795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1558" name="Google Shape;1558;p83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1877" y="913173"/>
            <a:ext cx="908875" cy="64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3"/>
          <p:cNvPicPr preferRelativeResize="0"/>
          <p:nvPr/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1326" y="1218640"/>
            <a:ext cx="1457325" cy="1112657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83"/>
          <p:cNvSpPr txBox="1"/>
          <p:nvPr/>
        </p:nvSpPr>
        <p:spPr>
          <a:xfrm>
            <a:off x="7145450" y="4070025"/>
            <a:ext cx="1081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Lighting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61" name="Google Shape;1561;p83"/>
          <p:cNvPicPr preferRelativeResize="0"/>
          <p:nvPr/>
        </p:nvPicPr>
        <p:blipFill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800" y="3377250"/>
            <a:ext cx="1262050" cy="12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83"/>
          <p:cNvPicPr preferRelativeResize="0"/>
          <p:nvPr/>
        </p:nvPicPr>
        <p:blipFill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073" y="3417908"/>
            <a:ext cx="1019175" cy="744029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83"/>
          <p:cNvSpPr/>
          <p:nvPr/>
        </p:nvSpPr>
        <p:spPr>
          <a:xfrm>
            <a:off x="1304975" y="1964825"/>
            <a:ext cx="1355720" cy="400207"/>
          </a:xfrm>
          <a:custGeom>
            <a:avLst/>
            <a:gdLst/>
            <a:ahLst/>
            <a:cxnLst/>
            <a:rect l="l" t="t" r="r" b="b"/>
            <a:pathLst>
              <a:path w="52108" h="15539" extrusionOk="0">
                <a:moveTo>
                  <a:pt x="0" y="0"/>
                </a:moveTo>
                <a:cubicBezTo>
                  <a:pt x="3267" y="4573"/>
                  <a:pt x="5778" y="11212"/>
                  <a:pt x="11230" y="12578"/>
                </a:cubicBezTo>
                <a:cubicBezTo>
                  <a:pt x="24603" y="15929"/>
                  <a:pt x="45943" y="18620"/>
                  <a:pt x="52108" y="628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1564" name="Google Shape;1564;p83"/>
          <p:cNvSpPr txBox="1"/>
          <p:nvPr/>
        </p:nvSpPr>
        <p:spPr>
          <a:xfrm>
            <a:off x="305475" y="1066875"/>
            <a:ext cx="1019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Setup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65" name="Google Shape;1565;p83"/>
          <p:cNvCxnSpPr/>
          <p:nvPr/>
        </p:nvCxnSpPr>
        <p:spPr>
          <a:xfrm rot="10800000" flipH="1">
            <a:off x="586225" y="2751375"/>
            <a:ext cx="11100" cy="6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6" name="Google Shape;1566;p83"/>
          <p:cNvSpPr txBox="1"/>
          <p:nvPr/>
        </p:nvSpPr>
        <p:spPr>
          <a:xfrm>
            <a:off x="512425" y="2987275"/>
            <a:ext cx="1081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Set Waveform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67" name="Google Shape;1567;p83"/>
          <p:cNvCxnSpPr>
            <a:endCxn id="1562" idx="1"/>
          </p:cNvCxnSpPr>
          <p:nvPr/>
        </p:nvCxnSpPr>
        <p:spPr>
          <a:xfrm>
            <a:off x="1394673" y="3784523"/>
            <a:ext cx="12714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8" name="Google Shape;1568;p83"/>
          <p:cNvSpPr txBox="1"/>
          <p:nvPr/>
        </p:nvSpPr>
        <p:spPr>
          <a:xfrm>
            <a:off x="1544550" y="3406050"/>
            <a:ext cx="11814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Trigger Arduino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69" name="Google Shape;1569;p83"/>
          <p:cNvCxnSpPr>
            <a:stCxn id="1568" idx="3"/>
            <a:endCxn id="1549" idx="0"/>
          </p:cNvCxnSpPr>
          <p:nvPr/>
        </p:nvCxnSpPr>
        <p:spPr>
          <a:xfrm rot="10800000">
            <a:off x="1150650" y="2462850"/>
            <a:ext cx="1575300" cy="109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0" name="Google Shape;1570;p83"/>
          <p:cNvSpPr txBox="1"/>
          <p:nvPr/>
        </p:nvSpPr>
        <p:spPr>
          <a:xfrm>
            <a:off x="2102325" y="2949725"/>
            <a:ext cx="14574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Trigger Waveform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71" name="Google Shape;1571;p83"/>
          <p:cNvCxnSpPr/>
          <p:nvPr/>
        </p:nvCxnSpPr>
        <p:spPr>
          <a:xfrm rot="10800000" flipH="1">
            <a:off x="3629650" y="3458900"/>
            <a:ext cx="1460100" cy="2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2" name="Google Shape;1572;p83"/>
          <p:cNvSpPr txBox="1"/>
          <p:nvPr/>
        </p:nvSpPr>
        <p:spPr>
          <a:xfrm>
            <a:off x="3730725" y="3038230"/>
            <a:ext cx="11100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Trigger Camera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73" name="Google Shape;1573;p83"/>
          <p:cNvCxnSpPr>
            <a:stCxn id="1554" idx="2"/>
          </p:cNvCxnSpPr>
          <p:nvPr/>
        </p:nvCxnSpPr>
        <p:spPr>
          <a:xfrm rot="5400000">
            <a:off x="3505376" y="2360026"/>
            <a:ext cx="740100" cy="3636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4" name="Google Shape;1574;p83"/>
          <p:cNvCxnSpPr/>
          <p:nvPr/>
        </p:nvCxnSpPr>
        <p:spPr>
          <a:xfrm rot="10800000">
            <a:off x="1406200" y="4548300"/>
            <a:ext cx="68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5" name="Google Shape;1575;p83"/>
          <p:cNvSpPr txBox="1"/>
          <p:nvPr/>
        </p:nvSpPr>
        <p:spPr>
          <a:xfrm>
            <a:off x="2102325" y="4219975"/>
            <a:ext cx="23247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 Light"/>
                <a:ea typeface="Helvetica Neue Light"/>
                <a:cs typeface="Helvetica Neue Light"/>
                <a:sym typeface="Helvetica Neue Light"/>
              </a:rPr>
              <a:t>Export Video and Reset Camera</a:t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Droplet Video Analysis</a:t>
            </a:r>
            <a:endParaRPr/>
          </a:p>
        </p:txBody>
      </p:sp>
      <p:sp>
        <p:nvSpPr>
          <p:cNvPr id="1582" name="Google Shape;1582;p84"/>
          <p:cNvSpPr txBox="1">
            <a:spLocks noGrp="1"/>
          </p:cNvSpPr>
          <p:nvPr>
            <p:ph type="body" idx="1"/>
          </p:nvPr>
        </p:nvSpPr>
        <p:spPr>
          <a:xfrm>
            <a:off x="111575" y="420780"/>
            <a:ext cx="8125154" cy="3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225" dirty="0"/>
              <a:t>Main Objectives:</a:t>
            </a:r>
            <a:endParaRPr sz="1225" dirty="0"/>
          </a:p>
        </p:txBody>
      </p:sp>
      <p:sp>
        <p:nvSpPr>
          <p:cNvPr id="1583" name="Google Shape;1583;p8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584" name="Google Shape;1584;p8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9350" y="589625"/>
            <a:ext cx="1871900" cy="2416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5" name="Google Shape;1585;p84"/>
          <p:cNvCxnSpPr/>
          <p:nvPr/>
        </p:nvCxnSpPr>
        <p:spPr>
          <a:xfrm rot="10800000" flipH="1">
            <a:off x="7791300" y="1167000"/>
            <a:ext cx="205200" cy="4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586" name="Google Shape;1586;p84"/>
          <p:cNvCxnSpPr/>
          <p:nvPr/>
        </p:nvCxnSpPr>
        <p:spPr>
          <a:xfrm flipH="1">
            <a:off x="7751900" y="1165675"/>
            <a:ext cx="213900" cy="1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87" name="Google Shape;1587;p84"/>
          <p:cNvSpPr txBox="1"/>
          <p:nvPr/>
        </p:nvSpPr>
        <p:spPr>
          <a:xfrm>
            <a:off x="7930725" y="1018800"/>
            <a:ext cx="8091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Pulse Width</a:t>
            </a:r>
            <a:endParaRPr sz="800"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88" name="Google Shape;1588;p84"/>
          <p:cNvCxnSpPr/>
          <p:nvPr/>
        </p:nvCxnSpPr>
        <p:spPr>
          <a:xfrm rot="10800000">
            <a:off x="7696825" y="944525"/>
            <a:ext cx="0" cy="5292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9" name="Google Shape;1589;p84"/>
          <p:cNvCxnSpPr/>
          <p:nvPr/>
        </p:nvCxnSpPr>
        <p:spPr>
          <a:xfrm rot="10800000" flipH="1">
            <a:off x="7640725" y="947475"/>
            <a:ext cx="95700" cy="3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0" name="Google Shape;1590;p84"/>
          <p:cNvSpPr txBox="1"/>
          <p:nvPr/>
        </p:nvSpPr>
        <p:spPr>
          <a:xfrm>
            <a:off x="7462150" y="744075"/>
            <a:ext cx="10569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Voltage Amplitude</a:t>
            </a:r>
            <a:endParaRPr sz="700">
              <a:solidFill>
                <a:srgbClr val="0000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91" name="Google Shape;1591;p84"/>
          <p:cNvSpPr/>
          <p:nvPr/>
        </p:nvSpPr>
        <p:spPr>
          <a:xfrm>
            <a:off x="6815300" y="654500"/>
            <a:ext cx="500400" cy="13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92" name="Google Shape;1592;p84"/>
          <p:cNvSpPr txBox="1"/>
          <p:nvPr/>
        </p:nvSpPr>
        <p:spPr>
          <a:xfrm>
            <a:off x="6731150" y="555025"/>
            <a:ext cx="8091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Waveform</a:t>
            </a:r>
            <a:endParaRPr sz="900">
              <a:solidFill>
                <a:srgbClr val="0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593" name="Google Shape;1593;p84"/>
          <p:cNvGrpSpPr/>
          <p:nvPr/>
        </p:nvGrpSpPr>
        <p:grpSpPr>
          <a:xfrm>
            <a:off x="4660577" y="2932906"/>
            <a:ext cx="4440629" cy="2598112"/>
            <a:chOff x="5496528" y="2786431"/>
            <a:chExt cx="3450372" cy="1918276"/>
          </a:xfrm>
        </p:grpSpPr>
        <p:pic>
          <p:nvPicPr>
            <p:cNvPr id="1594" name="Google Shape;1594;p84"/>
            <p:cNvPicPr preferRelativeResize="0"/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23752" y="2900626"/>
              <a:ext cx="1521777" cy="1285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5" name="Google Shape;1595;p84"/>
            <p:cNvPicPr preferRelativeResize="0"/>
            <p:nvPr/>
          </p:nvPicPr>
          <p:blipFill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5616" y="2900627"/>
              <a:ext cx="1491441" cy="1285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6" name="Google Shape;1596;p84"/>
            <p:cNvSpPr txBox="1"/>
            <p:nvPr/>
          </p:nvSpPr>
          <p:spPr>
            <a:xfrm>
              <a:off x="5665628" y="4208994"/>
              <a:ext cx="2492700" cy="49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Unipolar</a:t>
              </a:r>
              <a:endPara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597" name="Google Shape;1597;p84"/>
            <p:cNvSpPr txBox="1"/>
            <p:nvPr/>
          </p:nvSpPr>
          <p:spPr>
            <a:xfrm>
              <a:off x="7300073" y="4208990"/>
              <a:ext cx="1310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Bipolar</a:t>
              </a:r>
              <a:endPara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598" name="Google Shape;1598;p84"/>
            <p:cNvSpPr txBox="1"/>
            <p:nvPr/>
          </p:nvSpPr>
          <p:spPr>
            <a:xfrm>
              <a:off x="5844664" y="4129900"/>
              <a:ext cx="1443000" cy="57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chemeClr val="dk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AWG Voltage Amplitude (V)</a:t>
              </a:r>
              <a:endParaRPr sz="5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599" name="Google Shape;1599;p84"/>
            <p:cNvSpPr txBox="1"/>
            <p:nvPr/>
          </p:nvSpPr>
          <p:spPr>
            <a:xfrm>
              <a:off x="7503901" y="4129906"/>
              <a:ext cx="1443000" cy="57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chemeClr val="dk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AWG Voltage Amplitude (V)</a:t>
              </a:r>
              <a:endParaRPr sz="5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600" name="Google Shape;1600;p84"/>
            <p:cNvSpPr txBox="1"/>
            <p:nvPr/>
          </p:nvSpPr>
          <p:spPr>
            <a:xfrm rot="-5400000">
              <a:off x="5144478" y="3138481"/>
              <a:ext cx="891000" cy="18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chemeClr val="dk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Dwell Time (us)</a:t>
              </a:r>
              <a:endParaRPr sz="5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601" name="Google Shape;1601;p84"/>
            <p:cNvSpPr txBox="1"/>
            <p:nvPr/>
          </p:nvSpPr>
          <p:spPr>
            <a:xfrm rot="-5400000">
              <a:off x="6805017" y="3138481"/>
              <a:ext cx="891000" cy="18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chemeClr val="dk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Dwell Time (us)</a:t>
              </a:r>
              <a:endParaRPr sz="5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602" name="Google Shape;1602;p84"/>
          <p:cNvSpPr txBox="1"/>
          <p:nvPr/>
        </p:nvSpPr>
        <p:spPr>
          <a:xfrm>
            <a:off x="25925" y="3121025"/>
            <a:ext cx="49431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Conclusions:</a:t>
            </a:r>
            <a:endParaRPr sz="12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Dwell Time and Voltage Amplitude together play a role in droplet tuning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endParaRPr lang="en"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Droplet tuning workflow effectively counts the number of droplets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endParaRPr lang="en"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Workflow can be used to tune waveform for new “inks”</a:t>
            </a:r>
            <a:endParaRPr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603" name="Google Shape;1603;p84"/>
          <p:cNvCxnSpPr/>
          <p:nvPr/>
        </p:nvCxnSpPr>
        <p:spPr>
          <a:xfrm>
            <a:off x="5362050" y="3121027"/>
            <a:ext cx="0" cy="192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4" name="Google Shape;1604;p84"/>
          <p:cNvCxnSpPr/>
          <p:nvPr/>
        </p:nvCxnSpPr>
        <p:spPr>
          <a:xfrm flipH="1">
            <a:off x="4966384" y="3315831"/>
            <a:ext cx="400500" cy="1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5" name="Google Shape;1605;p84"/>
          <p:cNvCxnSpPr/>
          <p:nvPr/>
        </p:nvCxnSpPr>
        <p:spPr>
          <a:xfrm flipH="1">
            <a:off x="4961550" y="3119715"/>
            <a:ext cx="400500" cy="1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6" name="Google Shape;1606;p84"/>
          <p:cNvCxnSpPr/>
          <p:nvPr/>
        </p:nvCxnSpPr>
        <p:spPr>
          <a:xfrm>
            <a:off x="4966359" y="3121027"/>
            <a:ext cx="0" cy="192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7" name="Google Shape;1607;p84"/>
          <p:cNvCxnSpPr/>
          <p:nvPr/>
        </p:nvCxnSpPr>
        <p:spPr>
          <a:xfrm flipH="1">
            <a:off x="5358857" y="3925721"/>
            <a:ext cx="1500" cy="409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8" name="Google Shape;1608;p84"/>
          <p:cNvCxnSpPr/>
          <p:nvPr/>
        </p:nvCxnSpPr>
        <p:spPr>
          <a:xfrm>
            <a:off x="5363825" y="4330556"/>
            <a:ext cx="392100" cy="1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9" name="Google Shape;1609;p84"/>
          <p:cNvCxnSpPr/>
          <p:nvPr/>
        </p:nvCxnSpPr>
        <p:spPr>
          <a:xfrm flipH="1">
            <a:off x="5752554" y="4328807"/>
            <a:ext cx="1500" cy="206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0" name="Google Shape;1610;p84"/>
          <p:cNvCxnSpPr/>
          <p:nvPr/>
        </p:nvCxnSpPr>
        <p:spPr>
          <a:xfrm>
            <a:off x="5753726" y="4531921"/>
            <a:ext cx="7944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1" name="Google Shape;1611;p84"/>
          <p:cNvCxnSpPr/>
          <p:nvPr/>
        </p:nvCxnSpPr>
        <p:spPr>
          <a:xfrm rot="10800000">
            <a:off x="6546337" y="4330621"/>
            <a:ext cx="0" cy="201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2" name="Google Shape;1612;p84"/>
          <p:cNvCxnSpPr/>
          <p:nvPr/>
        </p:nvCxnSpPr>
        <p:spPr>
          <a:xfrm rot="10800000">
            <a:off x="6145837" y="4335750"/>
            <a:ext cx="4005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3" name="Google Shape;1613;p84"/>
          <p:cNvCxnSpPr/>
          <p:nvPr/>
        </p:nvCxnSpPr>
        <p:spPr>
          <a:xfrm rot="10800000">
            <a:off x="6145571" y="4127500"/>
            <a:ext cx="3600" cy="210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4" name="Google Shape;1614;p84"/>
          <p:cNvCxnSpPr/>
          <p:nvPr/>
        </p:nvCxnSpPr>
        <p:spPr>
          <a:xfrm rot="10800000">
            <a:off x="5750171" y="4127691"/>
            <a:ext cx="399000" cy="1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5" name="Google Shape;1615;p84"/>
          <p:cNvCxnSpPr/>
          <p:nvPr/>
        </p:nvCxnSpPr>
        <p:spPr>
          <a:xfrm rot="10800000">
            <a:off x="5752226" y="3924342"/>
            <a:ext cx="1500" cy="203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6" name="Google Shape;1616;p84"/>
          <p:cNvCxnSpPr/>
          <p:nvPr/>
        </p:nvCxnSpPr>
        <p:spPr>
          <a:xfrm rot="10800000">
            <a:off x="5363426" y="3926326"/>
            <a:ext cx="390300" cy="1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7" name="Google Shape;1617;p84"/>
          <p:cNvCxnSpPr/>
          <p:nvPr/>
        </p:nvCxnSpPr>
        <p:spPr>
          <a:xfrm rot="10800000" flipH="1">
            <a:off x="7495865" y="3317942"/>
            <a:ext cx="391800" cy="2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8" name="Google Shape;1618;p84"/>
          <p:cNvCxnSpPr/>
          <p:nvPr/>
        </p:nvCxnSpPr>
        <p:spPr>
          <a:xfrm>
            <a:off x="7885738" y="3318647"/>
            <a:ext cx="0" cy="609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9" name="Google Shape;1619;p84"/>
          <p:cNvCxnSpPr/>
          <p:nvPr/>
        </p:nvCxnSpPr>
        <p:spPr>
          <a:xfrm rot="10800000">
            <a:off x="7498468" y="3923535"/>
            <a:ext cx="3894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0" name="Google Shape;1620;p84"/>
          <p:cNvCxnSpPr/>
          <p:nvPr/>
        </p:nvCxnSpPr>
        <p:spPr>
          <a:xfrm rot="10800000">
            <a:off x="7498405" y="3723435"/>
            <a:ext cx="0" cy="200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1" name="Google Shape;1621;p84"/>
          <p:cNvCxnSpPr/>
          <p:nvPr/>
        </p:nvCxnSpPr>
        <p:spPr>
          <a:xfrm rot="10800000">
            <a:off x="7102466" y="3729715"/>
            <a:ext cx="4002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2" name="Google Shape;1622;p84"/>
          <p:cNvCxnSpPr/>
          <p:nvPr/>
        </p:nvCxnSpPr>
        <p:spPr>
          <a:xfrm rot="10800000">
            <a:off x="7098377" y="3518815"/>
            <a:ext cx="4200" cy="210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3" name="Google Shape;1623;p84"/>
          <p:cNvCxnSpPr/>
          <p:nvPr/>
        </p:nvCxnSpPr>
        <p:spPr>
          <a:xfrm>
            <a:off x="7099682" y="3517114"/>
            <a:ext cx="3957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4" name="Google Shape;1624;p84"/>
          <p:cNvCxnSpPr/>
          <p:nvPr/>
        </p:nvCxnSpPr>
        <p:spPr>
          <a:xfrm rot="10800000">
            <a:off x="7495154" y="3320014"/>
            <a:ext cx="0" cy="197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5" name="Google Shape;1625;p84"/>
          <p:cNvSpPr/>
          <p:nvPr/>
        </p:nvSpPr>
        <p:spPr>
          <a:xfrm>
            <a:off x="7889808" y="4129930"/>
            <a:ext cx="389400" cy="206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26" name="Google Shape;1626;p84"/>
          <p:cNvSpPr/>
          <p:nvPr/>
        </p:nvSpPr>
        <p:spPr>
          <a:xfrm>
            <a:off x="8279189" y="4328807"/>
            <a:ext cx="389400" cy="206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28" name="Google Shape;1628;p84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4187" y="1665050"/>
            <a:ext cx="727200" cy="11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84"/>
          <p:cNvSpPr txBox="1"/>
          <p:nvPr/>
        </p:nvSpPr>
        <p:spPr>
          <a:xfrm>
            <a:off x="111575" y="1233938"/>
            <a:ext cx="2273076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Droplet Counting Pipeline</a:t>
            </a:r>
            <a:endParaRPr sz="12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630" name="Google Shape;1630;p84"/>
          <p:cNvCxnSpPr/>
          <p:nvPr/>
        </p:nvCxnSpPr>
        <p:spPr>
          <a:xfrm>
            <a:off x="1092188" y="2194900"/>
            <a:ext cx="232200" cy="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1" name="Google Shape;1631;p84"/>
          <p:cNvCxnSpPr/>
          <p:nvPr/>
        </p:nvCxnSpPr>
        <p:spPr>
          <a:xfrm>
            <a:off x="2387588" y="2194900"/>
            <a:ext cx="232200" cy="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2" name="Google Shape;1632;p84"/>
          <p:cNvCxnSpPr/>
          <p:nvPr/>
        </p:nvCxnSpPr>
        <p:spPr>
          <a:xfrm>
            <a:off x="2387588" y="2271100"/>
            <a:ext cx="232200" cy="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3" name="Google Shape;1633;p84"/>
          <p:cNvSpPr txBox="1"/>
          <p:nvPr/>
        </p:nvSpPr>
        <p:spPr>
          <a:xfrm>
            <a:off x="953775" y="1990475"/>
            <a:ext cx="6066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Subtract</a:t>
            </a:r>
            <a:endParaRPr sz="7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4" name="Google Shape;1634;p84"/>
          <p:cNvSpPr txBox="1"/>
          <p:nvPr/>
        </p:nvSpPr>
        <p:spPr>
          <a:xfrm>
            <a:off x="3379850" y="1926475"/>
            <a:ext cx="8091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Binarize</a:t>
            </a:r>
            <a:endParaRPr sz="7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635" name="Google Shape;1635;p84"/>
          <p:cNvCxnSpPr>
            <a:stCxn id="1636" idx="1"/>
            <a:endCxn id="1636" idx="1"/>
          </p:cNvCxnSpPr>
          <p:nvPr/>
        </p:nvCxnSpPr>
        <p:spPr>
          <a:xfrm>
            <a:off x="-586567" y="35562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7" name="Google Shape;1637;p84"/>
          <p:cNvSpPr txBox="1"/>
          <p:nvPr/>
        </p:nvSpPr>
        <p:spPr>
          <a:xfrm>
            <a:off x="4533950" y="1850275"/>
            <a:ext cx="9519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Draw Contours on Original Image</a:t>
            </a:r>
            <a:endParaRPr sz="7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8" name="Google Shape;1638;p84"/>
          <p:cNvSpPr txBox="1"/>
          <p:nvPr/>
        </p:nvSpPr>
        <p:spPr>
          <a:xfrm>
            <a:off x="111575" y="727755"/>
            <a:ext cx="7055278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Automate acquisition and post-processing of droplet videos (Droplet Tuning Workflow)</a:t>
            </a:r>
            <a:endParaRPr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Determine </a:t>
            </a:r>
            <a:r>
              <a:rPr lang="en" sz="1000" dirty="0">
                <a:solidFill>
                  <a:srgbClr val="0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waveform</a:t>
            </a: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" sz="1000" dirty="0">
                <a:solidFill>
                  <a:srgbClr val="000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voltage amplitude</a:t>
            </a: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and </a:t>
            </a:r>
            <a:r>
              <a:rPr lang="en" sz="1000" dirty="0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pulse width</a:t>
            </a: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settings that provide single droplets</a:t>
            </a:r>
            <a:endParaRPr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40" name="Google Shape;1640;p84"/>
          <p:cNvSpPr txBox="1"/>
          <p:nvPr/>
        </p:nvSpPr>
        <p:spPr>
          <a:xfrm>
            <a:off x="1402950" y="1466050"/>
            <a:ext cx="1956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Background Subtraction</a:t>
            </a:r>
            <a:endParaRPr sz="700">
              <a:solidFill>
                <a:srgbClr val="FF00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644" name="Google Shape;1644;p84"/>
          <p:cNvCxnSpPr>
            <a:cxnSpLocks/>
          </p:cNvCxnSpPr>
          <p:nvPr/>
        </p:nvCxnSpPr>
        <p:spPr>
          <a:xfrm>
            <a:off x="3447199" y="2254050"/>
            <a:ext cx="35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5" name="Google Shape;1645;p84"/>
          <p:cNvCxnSpPr>
            <a:cxnSpLocks/>
          </p:cNvCxnSpPr>
          <p:nvPr/>
        </p:nvCxnSpPr>
        <p:spPr>
          <a:xfrm>
            <a:off x="4533938" y="2254050"/>
            <a:ext cx="8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6" name="Google Shape;1646;p84"/>
          <p:cNvCxnSpPr>
            <a:cxnSpLocks/>
          </p:cNvCxnSpPr>
          <p:nvPr/>
        </p:nvCxnSpPr>
        <p:spPr>
          <a:xfrm rot="10800000">
            <a:off x="3769238" y="2202750"/>
            <a:ext cx="37500" cy="5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7" name="Google Shape;1647;p84"/>
          <p:cNvCxnSpPr>
            <a:cxnSpLocks/>
          </p:cNvCxnSpPr>
          <p:nvPr/>
        </p:nvCxnSpPr>
        <p:spPr>
          <a:xfrm>
            <a:off x="3806738" y="22540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8" name="Google Shape;1648;p84"/>
          <p:cNvCxnSpPr>
            <a:cxnSpLocks/>
          </p:cNvCxnSpPr>
          <p:nvPr/>
        </p:nvCxnSpPr>
        <p:spPr>
          <a:xfrm flipH="1">
            <a:off x="3769238" y="2254050"/>
            <a:ext cx="37500" cy="6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9" name="Google Shape;1649;p84"/>
          <p:cNvCxnSpPr>
            <a:cxnSpLocks/>
          </p:cNvCxnSpPr>
          <p:nvPr/>
        </p:nvCxnSpPr>
        <p:spPr>
          <a:xfrm rot="10800000">
            <a:off x="5323799" y="2194950"/>
            <a:ext cx="45000" cy="5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0" name="Google Shape;1650;p84"/>
          <p:cNvCxnSpPr>
            <a:cxnSpLocks/>
          </p:cNvCxnSpPr>
          <p:nvPr/>
        </p:nvCxnSpPr>
        <p:spPr>
          <a:xfrm flipH="1">
            <a:off x="5323799" y="2254050"/>
            <a:ext cx="45000" cy="6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1" name="Google Shape;1651;p84"/>
          <p:cNvSpPr txBox="1"/>
          <p:nvPr/>
        </p:nvSpPr>
        <p:spPr>
          <a:xfrm>
            <a:off x="4876800" y="2852013"/>
            <a:ext cx="18720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Droplet Number Results:</a:t>
            </a:r>
            <a:endParaRPr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2" name="Google Shape;1652;p84"/>
          <p:cNvSpPr txBox="1"/>
          <p:nvPr/>
        </p:nvSpPr>
        <p:spPr>
          <a:xfrm>
            <a:off x="5409438" y="3892100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3" name="Google Shape;1653;p84"/>
          <p:cNvSpPr txBox="1"/>
          <p:nvPr/>
        </p:nvSpPr>
        <p:spPr>
          <a:xfrm>
            <a:off x="5409425" y="4076400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4" name="Google Shape;1654;p84"/>
          <p:cNvSpPr txBox="1"/>
          <p:nvPr/>
        </p:nvSpPr>
        <p:spPr>
          <a:xfrm>
            <a:off x="5806475" y="4076400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5" name="Google Shape;1655;p84"/>
          <p:cNvSpPr txBox="1"/>
          <p:nvPr/>
        </p:nvSpPr>
        <p:spPr>
          <a:xfrm>
            <a:off x="5804013" y="4297475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6" name="Google Shape;1656;p84"/>
          <p:cNvSpPr txBox="1"/>
          <p:nvPr/>
        </p:nvSpPr>
        <p:spPr>
          <a:xfrm>
            <a:off x="6200888" y="4297475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7" name="Google Shape;1657;p84"/>
          <p:cNvSpPr txBox="1"/>
          <p:nvPr/>
        </p:nvSpPr>
        <p:spPr>
          <a:xfrm>
            <a:off x="5018675" y="3083675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8" name="Google Shape;1658;p84"/>
          <p:cNvSpPr txBox="1"/>
          <p:nvPr/>
        </p:nvSpPr>
        <p:spPr>
          <a:xfrm>
            <a:off x="7549963" y="3284775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9" name="Google Shape;1659;p84"/>
          <p:cNvSpPr txBox="1"/>
          <p:nvPr/>
        </p:nvSpPr>
        <p:spPr>
          <a:xfrm>
            <a:off x="7543588" y="3462125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60" name="Google Shape;1660;p84"/>
          <p:cNvSpPr txBox="1"/>
          <p:nvPr/>
        </p:nvSpPr>
        <p:spPr>
          <a:xfrm>
            <a:off x="7152000" y="3462125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61" name="Google Shape;1661;p84"/>
          <p:cNvSpPr txBox="1"/>
          <p:nvPr/>
        </p:nvSpPr>
        <p:spPr>
          <a:xfrm>
            <a:off x="6781038" y="5263700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62" name="Google Shape;1662;p84"/>
          <p:cNvSpPr txBox="1"/>
          <p:nvPr/>
        </p:nvSpPr>
        <p:spPr>
          <a:xfrm>
            <a:off x="7547350" y="3689675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63" name="Google Shape;1663;p84"/>
          <p:cNvSpPr txBox="1"/>
          <p:nvPr/>
        </p:nvSpPr>
        <p:spPr>
          <a:xfrm>
            <a:off x="7965788" y="4099475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64" name="Google Shape;1664;p84"/>
          <p:cNvSpPr txBox="1"/>
          <p:nvPr/>
        </p:nvSpPr>
        <p:spPr>
          <a:xfrm>
            <a:off x="8374888" y="4298350"/>
            <a:ext cx="2937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sz="7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65" name="Google Shape;1665;p84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3074" y="1990133"/>
            <a:ext cx="95700" cy="91942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84"/>
          <p:cNvSpPr txBox="1"/>
          <p:nvPr/>
        </p:nvSpPr>
        <p:spPr>
          <a:xfrm>
            <a:off x="6846325" y="1917677"/>
            <a:ext cx="7944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Microfab suggested settings</a:t>
            </a:r>
            <a:endParaRPr sz="5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67" name="Google Shape;1667;p84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224" y="3172408"/>
            <a:ext cx="95700" cy="91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9C31EF-C88B-3D7E-12D6-B80BA82460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758" y="1678850"/>
            <a:ext cx="718186" cy="1177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F063D-E4C4-68A2-32F5-9B0F20E339E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83862" y="1671976"/>
            <a:ext cx="766827" cy="1177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17A610-214C-5C5D-0CF4-2B8625AACF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4698" y="1669430"/>
            <a:ext cx="755130" cy="1193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D3503D-A25B-F2CE-6E89-9C5BF411C9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0298" y="1685576"/>
            <a:ext cx="722472" cy="1164371"/>
          </a:xfrm>
          <a:prstGeom prst="rect">
            <a:avLst/>
          </a:prstGeom>
        </p:spPr>
      </p:pic>
      <p:pic>
        <p:nvPicPr>
          <p:cNvPr id="2" name="Google Shape;1627;p84">
            <a:extLst>
              <a:ext uri="{FF2B5EF4-FFF2-40B4-BE49-F238E27FC236}">
                <a16:creationId xmlns:a16="http://schemas.microsoft.com/office/drawing/2014/main" id="{CC9509D0-6A45-37FD-59F0-01023B9AB33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37665" r="16412"/>
          <a:stretch/>
        </p:blipFill>
        <p:spPr>
          <a:xfrm>
            <a:off x="187200" y="1665050"/>
            <a:ext cx="727200" cy="11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28;p84">
            <a:extLst>
              <a:ext uri="{FF2B5EF4-FFF2-40B4-BE49-F238E27FC236}">
                <a16:creationId xmlns:a16="http://schemas.microsoft.com/office/drawing/2014/main" id="{E3E00722-6ECA-D1A0-E517-58B58BFAB1F2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39033" r="16233" b="1970"/>
          <a:stretch/>
        </p:blipFill>
        <p:spPr>
          <a:xfrm>
            <a:off x="1534187" y="1665050"/>
            <a:ext cx="727200" cy="11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41;p84">
            <a:extLst>
              <a:ext uri="{FF2B5EF4-FFF2-40B4-BE49-F238E27FC236}">
                <a16:creationId xmlns:a16="http://schemas.microsoft.com/office/drawing/2014/main" id="{F8669D0F-31BD-F05A-68C7-E1EC1C3F3DF6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l="36948" r="17128"/>
          <a:stretch/>
        </p:blipFill>
        <p:spPr>
          <a:xfrm>
            <a:off x="2699125" y="1679156"/>
            <a:ext cx="727200" cy="11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42;p84">
            <a:extLst>
              <a:ext uri="{FF2B5EF4-FFF2-40B4-BE49-F238E27FC236}">
                <a16:creationId xmlns:a16="http://schemas.microsoft.com/office/drawing/2014/main" id="{0BBA7CCC-F80F-783D-EACC-359E35AAD62E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l="37665" r="16412"/>
          <a:stretch/>
        </p:blipFill>
        <p:spPr>
          <a:xfrm>
            <a:off x="3828059" y="1663575"/>
            <a:ext cx="727200" cy="11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43;p84">
            <a:extLst>
              <a:ext uri="{FF2B5EF4-FFF2-40B4-BE49-F238E27FC236}">
                <a16:creationId xmlns:a16="http://schemas.microsoft.com/office/drawing/2014/main" id="{98F4751A-4732-9B35-68D4-BF62406514CE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l="38096" r="15980"/>
          <a:stretch/>
        </p:blipFill>
        <p:spPr>
          <a:xfrm>
            <a:off x="5368799" y="1665050"/>
            <a:ext cx="727200" cy="11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639;p84"/>
          <p:cNvSpPr/>
          <p:nvPr/>
        </p:nvSpPr>
        <p:spPr>
          <a:xfrm>
            <a:off x="187200" y="1671975"/>
            <a:ext cx="3260100" cy="11847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Single Nozzle System</a:t>
            </a:r>
            <a:endParaRPr/>
          </a:p>
        </p:txBody>
      </p:sp>
      <p:sp>
        <p:nvSpPr>
          <p:cNvPr id="1719" name="Google Shape;1719;p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720" name="Google Shape;1720;p8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42341"/>
            <a:ext cx="3433523" cy="223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87"/>
          <p:cNvSpPr txBox="1"/>
          <p:nvPr/>
        </p:nvSpPr>
        <p:spPr>
          <a:xfrm>
            <a:off x="521200" y="3347150"/>
            <a:ext cx="8074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Issues:</a:t>
            </a:r>
            <a:endParaRPr sz="12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AutoNum type="arabicPeriod"/>
            </a:pPr>
            <a:r>
              <a:rPr lang="en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Messy wiring with many weak, non-shielded, and fragile connections</a:t>
            </a:r>
            <a:endParaRPr sz="12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AutoNum type="arabicPeriod"/>
            </a:pPr>
            <a:r>
              <a:rPr lang="en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Nozzle and camera holders were susceptible to moving when touched</a:t>
            </a:r>
            <a:endParaRPr sz="12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AutoNum type="arabicPeriod"/>
            </a:pPr>
            <a:r>
              <a:rPr lang="en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Required DC Power Supply to light LED Array</a:t>
            </a:r>
            <a:endParaRPr sz="12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AutoNum type="arabicPeriod"/>
            </a:pPr>
            <a:r>
              <a:rPr lang="en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Placement of nozzle could only print on a single chip in the 4 chip holder</a:t>
            </a:r>
            <a:endParaRPr sz="12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 Light"/>
              <a:buAutoNum type="arabicPeriod"/>
            </a:pPr>
            <a:r>
              <a:rPr lang="en" sz="12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Device positions not completely fixed due to use of tape</a:t>
            </a:r>
            <a:endParaRPr sz="12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22" name="Google Shape;1722;p8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34" y="942350"/>
            <a:ext cx="2975140" cy="223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87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8325" y="942350"/>
            <a:ext cx="3262531" cy="2231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4" name="Google Shape;1724;p87"/>
          <p:cNvCxnSpPr/>
          <p:nvPr/>
        </p:nvCxnSpPr>
        <p:spPr>
          <a:xfrm flipH="1">
            <a:off x="3166750" y="939000"/>
            <a:ext cx="6900" cy="2242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5" name="Google Shape;1725;p87"/>
          <p:cNvCxnSpPr/>
          <p:nvPr/>
        </p:nvCxnSpPr>
        <p:spPr>
          <a:xfrm flipH="1">
            <a:off x="6018325" y="939000"/>
            <a:ext cx="6900" cy="2242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6" name="Google Shape;1726;p87"/>
          <p:cNvSpPr/>
          <p:nvPr/>
        </p:nvSpPr>
        <p:spPr>
          <a:xfrm>
            <a:off x="0" y="4829075"/>
            <a:ext cx="3626100" cy="25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Cardiac Phantom</a:t>
            </a:r>
            <a:endParaRPr dirty="0"/>
          </a:p>
        </p:txBody>
      </p:sp>
      <p:sp>
        <p:nvSpPr>
          <p:cNvPr id="329" name="Google Shape;329;p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30" name="Google Shape;330;p62"/>
          <p:cNvSpPr txBox="1"/>
          <p:nvPr/>
        </p:nvSpPr>
        <p:spPr>
          <a:xfrm>
            <a:off x="902700" y="3121600"/>
            <a:ext cx="73386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September 2024 - June</a:t>
            </a:r>
            <a:r>
              <a:rPr lang="en-US" sz="18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2025</a:t>
            </a:r>
            <a:endParaRPr sz="18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Sponsors: Digital Lab</a:t>
            </a:r>
            <a:endParaRPr sz="18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88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8 Nozzle System</a:t>
            </a:r>
            <a:endParaRPr/>
          </a:p>
        </p:txBody>
      </p:sp>
      <p:sp>
        <p:nvSpPr>
          <p:cNvPr id="1731" name="Google Shape;1731;p8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732" name="Google Shape;1732;p8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1225" y="2571750"/>
            <a:ext cx="2495823" cy="24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88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43350"/>
            <a:ext cx="3201224" cy="212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88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1224" y="443350"/>
            <a:ext cx="2495826" cy="212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Google Shape;1736;p88"/>
          <p:cNvSpPr txBox="1"/>
          <p:nvPr/>
        </p:nvSpPr>
        <p:spPr>
          <a:xfrm>
            <a:off x="5697050" y="1130475"/>
            <a:ext cx="3677400" cy="42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Features:</a:t>
            </a:r>
            <a:endParaRPr sz="12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Wiring is secure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endParaRPr lang="en"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Accommodates up to 8 nozzles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endParaRPr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Includes 8 nozzle multiplexing PCB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endParaRPr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Power system for LED Array and multiplexing PCB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endParaRPr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Nozzles and top camera positions are secured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endParaRPr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Devices positions secured using optical breadboard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endParaRPr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Helvetica Neue Light"/>
              <a:buAutoNum type="arabicPeriod"/>
            </a:pPr>
            <a:r>
              <a:rPr lang="en" sz="10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Nozzles and camera placed to cover all 4 chips</a:t>
            </a:r>
            <a:endParaRPr sz="10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37" name="Google Shape;1737;p88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45900"/>
            <a:ext cx="3201224" cy="2128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8" name="Google Shape;1738;p88"/>
          <p:cNvCxnSpPr/>
          <p:nvPr/>
        </p:nvCxnSpPr>
        <p:spPr>
          <a:xfrm>
            <a:off x="3205600" y="434675"/>
            <a:ext cx="0" cy="4140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9" name="Google Shape;1739;p88"/>
          <p:cNvCxnSpPr/>
          <p:nvPr/>
        </p:nvCxnSpPr>
        <p:spPr>
          <a:xfrm>
            <a:off x="-89175" y="2545900"/>
            <a:ext cx="5787000" cy="10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0" name="Google Shape;1740;p88"/>
          <p:cNvSpPr/>
          <p:nvPr/>
        </p:nvSpPr>
        <p:spPr>
          <a:xfrm>
            <a:off x="0" y="4972675"/>
            <a:ext cx="3626100" cy="11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Fluorescent ANT V3 On-Chip Printing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8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706" name="Google Shape;1706;p8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588300"/>
            <a:ext cx="2885299" cy="284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86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3659" y="2699000"/>
            <a:ext cx="2665789" cy="19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86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8365" y="698075"/>
            <a:ext cx="2966733" cy="1924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86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6550" y="698075"/>
            <a:ext cx="2566298" cy="19247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0" name="Google Shape;1710;p86"/>
          <p:cNvCxnSpPr/>
          <p:nvPr/>
        </p:nvCxnSpPr>
        <p:spPr>
          <a:xfrm>
            <a:off x="3306375" y="592400"/>
            <a:ext cx="0" cy="4277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1" name="Google Shape;1711;p86"/>
          <p:cNvSpPr txBox="1"/>
          <p:nvPr/>
        </p:nvSpPr>
        <p:spPr>
          <a:xfrm>
            <a:off x="290850" y="3375050"/>
            <a:ext cx="2665800" cy="13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B2B2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Goat anti-Mouse IgG (H+L), Superclonal™ Recombinant Secondary Antibody, Alexa Fluor™ 555, Invitrogen™</a:t>
            </a:r>
            <a:endParaRPr sz="7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7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B2B2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sz="10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B2B2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Maximum Inaccuracy: 150 um</a:t>
            </a:r>
            <a:endParaRPr sz="9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B2B2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Satellite droplets present during printing</a:t>
            </a:r>
            <a:endParaRPr sz="9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0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2" name="Google Shape;1712;p86"/>
          <p:cNvSpPr txBox="1"/>
          <p:nvPr/>
        </p:nvSpPr>
        <p:spPr>
          <a:xfrm>
            <a:off x="6466725" y="2622800"/>
            <a:ext cx="2665800" cy="16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22222"/>
                </a:solidFill>
              </a:rPr>
              <a:t>Fluoro-Max Green and Red Dry Fluorescent Particles</a:t>
            </a:r>
            <a:endParaRPr sz="7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7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7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B2B2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sz="10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B2B2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Maximum Inaccuracy: 150 um</a:t>
            </a:r>
            <a:endParaRPr sz="9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B2B2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7/64 Ring Resonator completely covered</a:t>
            </a:r>
            <a:endParaRPr sz="9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B2B2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13/64 Ring Resonators partially covered </a:t>
            </a:r>
            <a:endParaRPr sz="9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000">
              <a:solidFill>
                <a:srgbClr val="2B2B2B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TRIUMF - TITAN</a:t>
            </a:r>
            <a:endParaRPr/>
          </a:p>
        </p:txBody>
      </p:sp>
      <p:sp>
        <p:nvSpPr>
          <p:cNvPr id="2532" name="Google Shape;2532;p10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534" name="Google Shape;2534;p102"/>
          <p:cNvSpPr txBox="1"/>
          <p:nvPr/>
        </p:nvSpPr>
        <p:spPr>
          <a:xfrm>
            <a:off x="902700" y="3121600"/>
            <a:ext cx="73386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January 2022 - June 2022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Supervisors: Dr. Ania Kwiatkowski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103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None/>
            </a:pPr>
            <a:r>
              <a:rPr lang="en"/>
              <a:t>Aims of Mass Spectroscopy</a:t>
            </a:r>
            <a:endParaRPr/>
          </a:p>
        </p:txBody>
      </p:sp>
      <p:sp>
        <p:nvSpPr>
          <p:cNvPr id="2555" name="Google Shape;2555;p103"/>
          <p:cNvSpPr txBox="1">
            <a:spLocks noGrp="1"/>
          </p:cNvSpPr>
          <p:nvPr>
            <p:ph type="body" idx="1"/>
          </p:nvPr>
        </p:nvSpPr>
        <p:spPr>
          <a:xfrm>
            <a:off x="777240" y="794131"/>
            <a:ext cx="7543800" cy="22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63500" lvl="0" indent="-5238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lang="en" sz="1400" dirty="0"/>
              <a:t>Precision Mass Measurements to gain a deeper understanding of atomic structure</a:t>
            </a:r>
            <a:endParaRPr lang="en-US" sz="1400" dirty="0"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None/>
            </a:pPr>
            <a:r>
              <a:rPr lang="en" sz="1400" dirty="0"/>
              <a:t>	</a:t>
            </a:r>
            <a:r>
              <a:rPr lang="en-US" sz="1400" dirty="0"/>
              <a:t>- Using Relativity and sub-atomic particle masses to determine binding energy </a:t>
            </a: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None/>
            </a:pPr>
            <a:endParaRPr sz="1500" b="0" dirty="0"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None/>
            </a:pPr>
            <a:endParaRPr b="0" dirty="0"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None/>
            </a:pPr>
            <a:endParaRPr sz="1400" dirty="0"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ct val="100000"/>
              <a:buNone/>
            </a:pPr>
            <a:endParaRPr dirty="0"/>
          </a:p>
        </p:txBody>
      </p:sp>
      <p:sp>
        <p:nvSpPr>
          <p:cNvPr id="2541" name="Google Shape;2541;p1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542" name="Google Shape;2542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057" y="3283238"/>
            <a:ext cx="3950494" cy="49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3" name="Google Shape;2543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1291" y="2421383"/>
            <a:ext cx="3943350" cy="32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4" name="Google Shape;2544;p1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1879" y="1827121"/>
            <a:ext cx="1885950" cy="5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5" name="Google Shape;2545;p1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6977" y="3776157"/>
            <a:ext cx="2078831" cy="77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6" name="Google Shape;2546;p10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27307" y="3925466"/>
            <a:ext cx="2550319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547" name="Google Shape;2547;p103"/>
          <p:cNvSpPr/>
          <p:nvPr/>
        </p:nvSpPr>
        <p:spPr>
          <a:xfrm rot="5400000">
            <a:off x="3086494" y="3021161"/>
            <a:ext cx="665400" cy="3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8" name="Google Shape;2548;p103"/>
          <p:cNvSpPr txBox="1"/>
          <p:nvPr/>
        </p:nvSpPr>
        <p:spPr>
          <a:xfrm>
            <a:off x="3533086" y="2945561"/>
            <a:ext cx="707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Re-arrange</a:t>
            </a:r>
            <a:endParaRPr sz="1100"/>
          </a:p>
        </p:txBody>
      </p:sp>
      <p:sp>
        <p:nvSpPr>
          <p:cNvPr id="2549" name="Google Shape;2549;p103"/>
          <p:cNvSpPr txBox="1"/>
          <p:nvPr/>
        </p:nvSpPr>
        <p:spPr>
          <a:xfrm>
            <a:off x="2047924" y="1604575"/>
            <a:ext cx="56544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Atomic Mass = Mass of Protons + Mass of Neutrons + Mass of Electrons - m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0" name="Google Shape;2550;p103"/>
          <p:cNvSpPr/>
          <p:nvPr/>
        </p:nvSpPr>
        <p:spPr>
          <a:xfrm rot="2781093">
            <a:off x="6776703" y="1854614"/>
            <a:ext cx="233835" cy="12074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1" name="Google Shape;2551;p103"/>
          <p:cNvSpPr/>
          <p:nvPr/>
        </p:nvSpPr>
        <p:spPr>
          <a:xfrm rot="10074245">
            <a:off x="6888021" y="2395004"/>
            <a:ext cx="1029354" cy="5648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2" name="Google Shape;2552;p103" descr="Nuclear Binding Energy - OpenStax University Physics - All Volumes -  OpenStax CNX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09124" y="2808873"/>
            <a:ext cx="3017900" cy="10725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4" name="Google Shape;2554;p103"/>
          <p:cNvCxnSpPr/>
          <p:nvPr/>
        </p:nvCxnSpPr>
        <p:spPr>
          <a:xfrm>
            <a:off x="777240" y="676018"/>
            <a:ext cx="48477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6" name="Google Shape;2556;p103"/>
          <p:cNvSpPr/>
          <p:nvPr/>
        </p:nvSpPr>
        <p:spPr>
          <a:xfrm>
            <a:off x="4871588" y="3440232"/>
            <a:ext cx="445200" cy="11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7" name="Google Shape;2557;p103"/>
          <p:cNvSpPr/>
          <p:nvPr/>
        </p:nvSpPr>
        <p:spPr>
          <a:xfrm rot="10800000">
            <a:off x="4767061" y="3445157"/>
            <a:ext cx="444900" cy="11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104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None/>
            </a:pPr>
            <a:r>
              <a:rPr lang="en" sz="2400"/>
              <a:t>Multi-Reflection Time of Flight Mass Spectrometry (MR-ToF -MS)</a:t>
            </a:r>
            <a:endParaRPr/>
          </a:p>
        </p:txBody>
      </p:sp>
      <p:sp>
        <p:nvSpPr>
          <p:cNvPr id="2564" name="Google Shape;2564;p104"/>
          <p:cNvSpPr txBox="1">
            <a:spLocks noGrp="1"/>
          </p:cNvSpPr>
          <p:nvPr>
            <p:ph type="body" idx="1"/>
          </p:nvPr>
        </p:nvSpPr>
        <p:spPr>
          <a:xfrm>
            <a:off x="275704" y="1450577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635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</a:pPr>
            <a:endParaRPr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</a:pPr>
            <a:endParaRPr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</a:pPr>
            <a:endParaRPr/>
          </a:p>
        </p:txBody>
      </p:sp>
      <p:sp>
        <p:nvSpPr>
          <p:cNvPr id="2600" name="Google Shape;2600;p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565" name="Google Shape;2565;p104"/>
          <p:cNvSpPr/>
          <p:nvPr/>
        </p:nvSpPr>
        <p:spPr>
          <a:xfrm>
            <a:off x="822960" y="1241189"/>
            <a:ext cx="7607400" cy="248100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66" name="Google Shape;2566;p104"/>
          <p:cNvCxnSpPr/>
          <p:nvPr/>
        </p:nvCxnSpPr>
        <p:spPr>
          <a:xfrm>
            <a:off x="893618" y="725802"/>
            <a:ext cx="70035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67" name="Google Shape;2567;p10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099" y="779840"/>
            <a:ext cx="2792291" cy="39092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8" name="Google Shape;2568;p104"/>
          <p:cNvGrpSpPr/>
          <p:nvPr/>
        </p:nvGrpSpPr>
        <p:grpSpPr>
          <a:xfrm>
            <a:off x="4700745" y="998763"/>
            <a:ext cx="1056350" cy="3469673"/>
            <a:chOff x="4874074" y="197307"/>
            <a:chExt cx="2025600" cy="5215200"/>
          </a:xfrm>
        </p:grpSpPr>
        <p:grpSp>
          <p:nvGrpSpPr>
            <p:cNvPr id="2569" name="Google Shape;2569;p104"/>
            <p:cNvGrpSpPr/>
            <p:nvPr/>
          </p:nvGrpSpPr>
          <p:grpSpPr>
            <a:xfrm>
              <a:off x="5196578" y="298963"/>
              <a:ext cx="1620439" cy="4979823"/>
              <a:chOff x="6143280" y="738171"/>
              <a:chExt cx="1419569" cy="4362526"/>
            </a:xfrm>
          </p:grpSpPr>
          <p:sp>
            <p:nvSpPr>
              <p:cNvPr id="2570" name="Google Shape;2570;p104"/>
              <p:cNvSpPr/>
              <p:nvPr/>
            </p:nvSpPr>
            <p:spPr>
              <a:xfrm rot="-5400000">
                <a:off x="6628927" y="4979947"/>
                <a:ext cx="34200" cy="2073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1" name="Google Shape;2571;p104"/>
              <p:cNvSpPr/>
              <p:nvPr/>
            </p:nvSpPr>
            <p:spPr>
              <a:xfrm rot="-5400000">
                <a:off x="6939926" y="4979947"/>
                <a:ext cx="34200" cy="2073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2" name="Google Shape;2572;p104"/>
              <p:cNvSpPr/>
              <p:nvPr/>
            </p:nvSpPr>
            <p:spPr>
              <a:xfrm rot="-5400000">
                <a:off x="6527036" y="4912523"/>
                <a:ext cx="136200" cy="1038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3" name="Google Shape;2573;p104"/>
              <p:cNvSpPr/>
              <p:nvPr/>
            </p:nvSpPr>
            <p:spPr>
              <a:xfrm rot="-5400000">
                <a:off x="6940843" y="4912523"/>
                <a:ext cx="136200" cy="1038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4" name="Google Shape;2574;p104"/>
              <p:cNvSpPr/>
              <p:nvPr/>
            </p:nvSpPr>
            <p:spPr>
              <a:xfrm rot="-5400000">
                <a:off x="6628927" y="4741339"/>
                <a:ext cx="34200" cy="2073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5" name="Google Shape;2575;p104"/>
              <p:cNvSpPr/>
              <p:nvPr/>
            </p:nvSpPr>
            <p:spPr>
              <a:xfrm rot="-5400000">
                <a:off x="6939926" y="4741339"/>
                <a:ext cx="34200" cy="2073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6" name="Google Shape;2576;p104"/>
              <p:cNvSpPr/>
              <p:nvPr/>
            </p:nvSpPr>
            <p:spPr>
              <a:xfrm rot="-5400000">
                <a:off x="6103544" y="4000986"/>
                <a:ext cx="920400" cy="519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577" name="Google Shape;2577;p104"/>
              <p:cNvCxnSpPr/>
              <p:nvPr/>
            </p:nvCxnSpPr>
            <p:spPr>
              <a:xfrm rot="-5400000">
                <a:off x="5603743" y="3093577"/>
                <a:ext cx="2325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78" name="Google Shape;2578;p104"/>
              <p:cNvSpPr/>
              <p:nvPr/>
            </p:nvSpPr>
            <p:spPr>
              <a:xfrm>
                <a:off x="6766618" y="1862461"/>
                <a:ext cx="103680" cy="1363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181" y="10709"/>
                    </a:moveTo>
                    <a:cubicBezTo>
                      <a:pt x="21131" y="5010"/>
                      <a:pt x="16498" y="418"/>
                      <a:pt x="10800" y="418"/>
                    </a:cubicBezTo>
                    <a:cubicBezTo>
                      <a:pt x="5066" y="418"/>
                      <a:pt x="418" y="5066"/>
                      <a:pt x="418" y="10800"/>
                    </a:cubicBezTo>
                    <a:cubicBezTo>
                      <a:pt x="417" y="10834"/>
                      <a:pt x="418" y="10868"/>
                      <a:pt x="418" y="10903"/>
                    </a:cubicBezTo>
                    <a:lnTo>
                      <a:pt x="0" y="10907"/>
                    </a:lnTo>
                    <a:cubicBezTo>
                      <a:pt x="0" y="10871"/>
                      <a:pt x="0" y="1083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27" y="-1"/>
                      <a:pt x="21547" y="4777"/>
                      <a:pt x="21599" y="10705"/>
                    </a:cubicBezTo>
                    <a:lnTo>
                      <a:pt x="24299" y="10681"/>
                    </a:lnTo>
                    <a:lnTo>
                      <a:pt x="21415" y="13616"/>
                    </a:lnTo>
                    <a:lnTo>
                      <a:pt x="18481" y="10732"/>
                    </a:lnTo>
                    <a:lnTo>
                      <a:pt x="21181" y="10709"/>
                    </a:lnTo>
                    <a:close/>
                  </a:path>
                </a:pathLst>
              </a:custGeom>
              <a:solidFill>
                <a:srgbClr val="FF0000"/>
              </a:solidFill>
              <a:ln w="190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9" name="Google Shape;2579;p104"/>
              <p:cNvSpPr/>
              <p:nvPr/>
            </p:nvSpPr>
            <p:spPr>
              <a:xfrm rot="10800000">
                <a:off x="6767352" y="4180352"/>
                <a:ext cx="98334" cy="1363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181" y="10709"/>
                    </a:moveTo>
                    <a:cubicBezTo>
                      <a:pt x="21131" y="5010"/>
                      <a:pt x="16498" y="418"/>
                      <a:pt x="10800" y="418"/>
                    </a:cubicBezTo>
                    <a:cubicBezTo>
                      <a:pt x="5066" y="418"/>
                      <a:pt x="418" y="5066"/>
                      <a:pt x="418" y="10800"/>
                    </a:cubicBezTo>
                    <a:cubicBezTo>
                      <a:pt x="417" y="10834"/>
                      <a:pt x="418" y="10868"/>
                      <a:pt x="418" y="10903"/>
                    </a:cubicBezTo>
                    <a:lnTo>
                      <a:pt x="0" y="10907"/>
                    </a:lnTo>
                    <a:cubicBezTo>
                      <a:pt x="0" y="10871"/>
                      <a:pt x="0" y="1083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27" y="-1"/>
                      <a:pt x="21547" y="4777"/>
                      <a:pt x="21599" y="10705"/>
                    </a:cubicBezTo>
                    <a:lnTo>
                      <a:pt x="24299" y="10681"/>
                    </a:lnTo>
                    <a:lnTo>
                      <a:pt x="21415" y="13616"/>
                    </a:lnTo>
                    <a:lnTo>
                      <a:pt x="18481" y="10732"/>
                    </a:lnTo>
                    <a:lnTo>
                      <a:pt x="21181" y="10709"/>
                    </a:lnTo>
                    <a:close/>
                  </a:path>
                </a:pathLst>
              </a:custGeom>
              <a:solidFill>
                <a:srgbClr val="FF0000"/>
              </a:solidFill>
              <a:ln w="190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580" name="Google Shape;2580;p104"/>
              <p:cNvCxnSpPr/>
              <p:nvPr/>
            </p:nvCxnSpPr>
            <p:spPr>
              <a:xfrm rot="5400000">
                <a:off x="5708210" y="3089534"/>
                <a:ext cx="23178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1" name="Google Shape;2581;p104"/>
              <p:cNvCxnSpPr/>
              <p:nvPr/>
            </p:nvCxnSpPr>
            <p:spPr>
              <a:xfrm rot="-5400000">
                <a:off x="6476113" y="4640499"/>
                <a:ext cx="647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582" name="Google Shape;2582;p104"/>
              <p:cNvSpPr/>
              <p:nvPr/>
            </p:nvSpPr>
            <p:spPr>
              <a:xfrm rot="-5400000">
                <a:off x="6767468" y="1110431"/>
                <a:ext cx="68100" cy="3111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3" name="Google Shape;2583;p104"/>
              <p:cNvSpPr/>
              <p:nvPr/>
            </p:nvSpPr>
            <p:spPr>
              <a:xfrm rot="-5400000">
                <a:off x="6108126" y="2126218"/>
                <a:ext cx="920400" cy="519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4" name="Google Shape;2584;p104"/>
              <p:cNvSpPr/>
              <p:nvPr/>
            </p:nvSpPr>
            <p:spPr>
              <a:xfrm rot="-5400000">
                <a:off x="6582313" y="4000986"/>
                <a:ext cx="920400" cy="519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5" name="Google Shape;2585;p104"/>
              <p:cNvSpPr/>
              <p:nvPr/>
            </p:nvSpPr>
            <p:spPr>
              <a:xfrm rot="-5400000">
                <a:off x="6582294" y="2126218"/>
                <a:ext cx="920400" cy="519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586" name="Google Shape;2586;p104"/>
              <p:cNvCxnSpPr/>
              <p:nvPr/>
            </p:nvCxnSpPr>
            <p:spPr>
              <a:xfrm rot="10800000">
                <a:off x="6805327" y="3303846"/>
                <a:ext cx="0" cy="525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7" name="Google Shape;2587;p104"/>
              <p:cNvCxnSpPr/>
              <p:nvPr/>
            </p:nvCxnSpPr>
            <p:spPr>
              <a:xfrm rot="10800000">
                <a:off x="6805327" y="2349419"/>
                <a:ext cx="0" cy="525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88" name="Google Shape;2588;p104"/>
              <p:cNvSpPr txBox="1"/>
              <p:nvPr/>
            </p:nvSpPr>
            <p:spPr>
              <a:xfrm>
                <a:off x="6143280" y="738171"/>
                <a:ext cx="1298400" cy="43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MagneToF Detector</a:t>
                </a: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9" name="Google Shape;2589;p104"/>
              <p:cNvSpPr txBox="1"/>
              <p:nvPr/>
            </p:nvSpPr>
            <p:spPr>
              <a:xfrm rot="-5400000">
                <a:off x="6751887" y="3881001"/>
                <a:ext cx="1104900" cy="4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Ion mirror 1</a:t>
                </a: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0" name="Google Shape;2590;p104"/>
              <p:cNvSpPr txBox="1"/>
              <p:nvPr/>
            </p:nvSpPr>
            <p:spPr>
              <a:xfrm rot="-5400000">
                <a:off x="6764699" y="1834469"/>
                <a:ext cx="1104900" cy="49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Arial"/>
                  <a:buNone/>
                </a:pPr>
                <a:r>
                  <a:rPr lang="en" sz="9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Ion mirror 2</a:t>
                </a: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1" name="Google Shape;2591;p104"/>
              <p:cNvSpPr/>
              <p:nvPr/>
            </p:nvSpPr>
            <p:spPr>
              <a:xfrm rot="-5400000">
                <a:off x="6947594" y="1571278"/>
                <a:ext cx="34200" cy="2073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2" name="Google Shape;2592;p104"/>
              <p:cNvSpPr/>
              <p:nvPr/>
            </p:nvSpPr>
            <p:spPr>
              <a:xfrm rot="-5400000">
                <a:off x="6629139" y="1571278"/>
                <a:ext cx="34200" cy="2073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3" name="Google Shape;2593;p104"/>
              <p:cNvSpPr/>
              <p:nvPr/>
            </p:nvSpPr>
            <p:spPr>
              <a:xfrm rot="-5400000">
                <a:off x="6947594" y="4400473"/>
                <a:ext cx="34200" cy="2073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4" name="Google Shape;2594;p104"/>
              <p:cNvSpPr/>
              <p:nvPr/>
            </p:nvSpPr>
            <p:spPr>
              <a:xfrm rot="-5400000">
                <a:off x="6624345" y="4400472"/>
                <a:ext cx="34200" cy="20730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95" name="Google Shape;2595;p104"/>
            <p:cNvSpPr/>
            <p:nvPr/>
          </p:nvSpPr>
          <p:spPr>
            <a:xfrm>
              <a:off x="4874074" y="197307"/>
              <a:ext cx="2025600" cy="52152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96" name="Google Shape;2596;p104"/>
          <p:cNvCxnSpPr/>
          <p:nvPr/>
        </p:nvCxnSpPr>
        <p:spPr>
          <a:xfrm rot="5400000" flipH="1">
            <a:off x="5053388" y="1707386"/>
            <a:ext cx="414600" cy="3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97" name="Google Shape;2597;p104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62" y="1489236"/>
            <a:ext cx="4230865" cy="2092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8" name="Google Shape;2598;p104"/>
          <p:cNvCxnSpPr/>
          <p:nvPr/>
        </p:nvCxnSpPr>
        <p:spPr>
          <a:xfrm flipH="1">
            <a:off x="4105946" y="1489236"/>
            <a:ext cx="1059600" cy="792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99" name="Google Shape;2599;p104"/>
          <p:cNvSpPr txBox="1"/>
          <p:nvPr/>
        </p:nvSpPr>
        <p:spPr>
          <a:xfrm>
            <a:off x="4956126" y="4445720"/>
            <a:ext cx="6858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Injection Trap</a:t>
            </a:r>
            <a:endParaRPr sz="1100"/>
          </a:p>
        </p:txBody>
      </p:sp>
      <p:cxnSp>
        <p:nvCxnSpPr>
          <p:cNvPr id="2601" name="Google Shape;2601;p104"/>
          <p:cNvCxnSpPr/>
          <p:nvPr/>
        </p:nvCxnSpPr>
        <p:spPr>
          <a:xfrm flipH="1">
            <a:off x="7566242" y="3115283"/>
            <a:ext cx="590400" cy="4395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02" name="Google Shape;2602;p104"/>
          <p:cNvSpPr txBox="1"/>
          <p:nvPr/>
        </p:nvSpPr>
        <p:spPr>
          <a:xfrm>
            <a:off x="8140592" y="2921972"/>
            <a:ext cx="8538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Ion Source</a:t>
            </a:r>
            <a:endParaRPr sz="1100"/>
          </a:p>
        </p:txBody>
      </p:sp>
      <p:sp>
        <p:nvSpPr>
          <p:cNvPr id="2603" name="Google Shape;2603;p104"/>
          <p:cNvSpPr/>
          <p:nvPr/>
        </p:nvSpPr>
        <p:spPr>
          <a:xfrm rot="-5400000">
            <a:off x="5014220" y="2871092"/>
            <a:ext cx="208200" cy="342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4" name="Google Shape;2604;p104"/>
          <p:cNvSpPr/>
          <p:nvPr/>
        </p:nvSpPr>
        <p:spPr>
          <a:xfrm rot="-5400000">
            <a:off x="5296406" y="2871091"/>
            <a:ext cx="208200" cy="342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5" name="Google Shape;2605;p104"/>
          <p:cNvSpPr txBox="1"/>
          <p:nvPr/>
        </p:nvSpPr>
        <p:spPr>
          <a:xfrm rot="-5400000">
            <a:off x="5149067" y="2762950"/>
            <a:ext cx="839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MRS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106"/>
          <p:cNvSpPr/>
          <p:nvPr/>
        </p:nvSpPr>
        <p:spPr>
          <a:xfrm>
            <a:off x="0" y="0"/>
            <a:ext cx="9144000" cy="475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3" name="Google Shape;2623;p106"/>
          <p:cNvSpPr txBox="1">
            <a:spLocks noGrp="1"/>
          </p:cNvSpPr>
          <p:nvPr>
            <p:ph type="title"/>
          </p:nvPr>
        </p:nvSpPr>
        <p:spPr>
          <a:xfrm>
            <a:off x="3745141" y="476573"/>
            <a:ext cx="51444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"/>
              <a:t>Mass Range Selector (MRS)</a:t>
            </a:r>
            <a:endParaRPr/>
          </a:p>
        </p:txBody>
      </p:sp>
      <p:sp>
        <p:nvSpPr>
          <p:cNvPr id="2626" name="Google Shape;2626;p106"/>
          <p:cNvSpPr txBox="1">
            <a:spLocks noGrp="1"/>
          </p:cNvSpPr>
          <p:nvPr>
            <p:ph type="body" idx="1"/>
          </p:nvPr>
        </p:nvSpPr>
        <p:spPr>
          <a:xfrm>
            <a:off x="3858509" y="1649186"/>
            <a:ext cx="4803600" cy="27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6350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 "/>
            </a:pPr>
            <a:r>
              <a:rPr lang="en"/>
              <a:t>Mass Range Selector (MRS): Uses High and Low voltages to filter ions</a:t>
            </a:r>
            <a:endParaRPr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</a:pPr>
            <a:endParaRPr/>
          </a:p>
          <a:p>
            <a:pPr marL="63500" lvl="0" indent="-95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Char char=" "/>
            </a:pPr>
            <a:r>
              <a:rPr lang="en"/>
              <a:t>Duty Cycle: The percentage for which the MRS is off</a:t>
            </a:r>
            <a:endParaRPr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</a:pPr>
            <a:endParaRPr/>
          </a:p>
        </p:txBody>
      </p:sp>
      <p:sp>
        <p:nvSpPr>
          <p:cNvPr id="2637" name="Google Shape;2637;p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624" name="Google Shape;2624;p10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499" y="1138233"/>
            <a:ext cx="3015225" cy="4522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5" name="Google Shape;2625;p106"/>
          <p:cNvCxnSpPr/>
          <p:nvPr/>
        </p:nvCxnSpPr>
        <p:spPr>
          <a:xfrm>
            <a:off x="3885935" y="1564641"/>
            <a:ext cx="4389000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29" name="Google Shape;2629;p106"/>
          <p:cNvSpPr txBox="1"/>
          <p:nvPr/>
        </p:nvSpPr>
        <p:spPr>
          <a:xfrm>
            <a:off x="5749047" y="4250694"/>
            <a:ext cx="19113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MR-ToF Analyzer </a:t>
            </a:r>
            <a:endParaRPr sz="1100"/>
          </a:p>
        </p:txBody>
      </p:sp>
      <p:sp>
        <p:nvSpPr>
          <p:cNvPr id="2630" name="Google Shape;2630;p106"/>
          <p:cNvSpPr txBox="1"/>
          <p:nvPr/>
        </p:nvSpPr>
        <p:spPr>
          <a:xfrm>
            <a:off x="379378" y="1649186"/>
            <a:ext cx="31113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MRS Electrode Voltage vs. Time</a:t>
            </a:r>
            <a:endParaRPr sz="1100" dirty="0"/>
          </a:p>
        </p:txBody>
      </p:sp>
      <p:sp>
        <p:nvSpPr>
          <p:cNvPr id="2631" name="Google Shape;2631;p106"/>
          <p:cNvSpPr txBox="1"/>
          <p:nvPr/>
        </p:nvSpPr>
        <p:spPr>
          <a:xfrm>
            <a:off x="379379" y="479027"/>
            <a:ext cx="1503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Blocking Voltage ~ 130 V</a:t>
            </a:r>
            <a:endParaRPr sz="1100"/>
          </a:p>
        </p:txBody>
      </p:sp>
      <p:cxnSp>
        <p:nvCxnSpPr>
          <p:cNvPr id="2632" name="Google Shape;2632;p106"/>
          <p:cNvCxnSpPr/>
          <p:nvPr/>
        </p:nvCxnSpPr>
        <p:spPr>
          <a:xfrm>
            <a:off x="656617" y="686776"/>
            <a:ext cx="0" cy="45150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33" name="Google Shape;2633;p106"/>
          <p:cNvSpPr txBox="1"/>
          <p:nvPr/>
        </p:nvSpPr>
        <p:spPr>
          <a:xfrm>
            <a:off x="837735" y="698031"/>
            <a:ext cx="1401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Passing Voltage - Ground</a:t>
            </a:r>
            <a:endParaRPr sz="1100"/>
          </a:p>
        </p:txBody>
      </p:sp>
      <p:cxnSp>
        <p:nvCxnSpPr>
          <p:cNvPr id="2634" name="Google Shape;2634;p106"/>
          <p:cNvCxnSpPr/>
          <p:nvPr/>
        </p:nvCxnSpPr>
        <p:spPr>
          <a:xfrm>
            <a:off x="1021404" y="859521"/>
            <a:ext cx="0" cy="61980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635" name="Google Shape;2635;p106" descr="A picture containing shape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581" b="16944"/>
          <a:stretch>
            <a:fillRect/>
          </a:stretch>
        </p:blipFill>
        <p:spPr>
          <a:xfrm>
            <a:off x="167803" y="3635828"/>
            <a:ext cx="3209014" cy="1028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106" descr="A picture containing icon&#10;&#10;Description automatically generated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883" b="14200"/>
          <a:stretch>
            <a:fillRect/>
          </a:stretch>
        </p:blipFill>
        <p:spPr>
          <a:xfrm>
            <a:off x="167802" y="2100534"/>
            <a:ext cx="3209014" cy="1109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106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67630" y="1827596"/>
            <a:ext cx="1185863" cy="369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30;p106">
            <a:extLst>
              <a:ext uri="{FF2B5EF4-FFF2-40B4-BE49-F238E27FC236}">
                <a16:creationId xmlns:a16="http://schemas.microsoft.com/office/drawing/2014/main" id="{1343950F-9BA7-6981-F4FE-F003705529EB}"/>
              </a:ext>
            </a:extLst>
          </p:cNvPr>
          <p:cNvSpPr txBox="1"/>
          <p:nvPr/>
        </p:nvSpPr>
        <p:spPr>
          <a:xfrm>
            <a:off x="1152370" y="4723899"/>
            <a:ext cx="995385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cs typeface="Calibri"/>
                <a:sym typeface="Calibri"/>
                <a:hlinkClick r:id="rId7"/>
              </a:rPr>
              <a:t>Demo 1</a:t>
            </a:r>
            <a:endParaRPr sz="1100" dirty="0"/>
          </a:p>
        </p:txBody>
      </p:sp>
      <p:sp>
        <p:nvSpPr>
          <p:cNvPr id="3" name="Google Shape;2630;p106">
            <a:extLst>
              <a:ext uri="{FF2B5EF4-FFF2-40B4-BE49-F238E27FC236}">
                <a16:creationId xmlns:a16="http://schemas.microsoft.com/office/drawing/2014/main" id="{4F2BC7C9-2FA0-37B6-EF95-6A65DC7AFB73}"/>
              </a:ext>
            </a:extLst>
          </p:cNvPr>
          <p:cNvSpPr txBox="1"/>
          <p:nvPr/>
        </p:nvSpPr>
        <p:spPr>
          <a:xfrm>
            <a:off x="1152369" y="3179121"/>
            <a:ext cx="995385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cs typeface="Calibri"/>
                <a:sym typeface="Calibri"/>
                <a:hlinkClick r:id="rId8"/>
              </a:rPr>
              <a:t>Demo 2</a:t>
            </a:r>
            <a:endParaRPr sz="11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107"/>
          <p:cNvSpPr txBox="1">
            <a:spLocks noGrp="1"/>
          </p:cNvSpPr>
          <p:nvPr>
            <p:ph type="title"/>
          </p:nvPr>
        </p:nvSpPr>
        <p:spPr>
          <a:xfrm>
            <a:off x="392230" y="27517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" dirty="0"/>
              <a:t>Goal: Dual Species Isolation</a:t>
            </a:r>
            <a:endParaRPr dirty="0"/>
          </a:p>
        </p:txBody>
      </p:sp>
      <p:sp>
        <p:nvSpPr>
          <p:cNvPr id="2648" name="Google Shape;2648;p107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41016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 fontScale="92500" lnSpcReduction="20000"/>
          </a:bodyPr>
          <a:lstStyle/>
          <a:p>
            <a:pPr marL="6350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 "/>
            </a:pPr>
            <a:r>
              <a:rPr lang="en"/>
              <a:t>Purpose:</a:t>
            </a:r>
            <a:endParaRPr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</a:pPr>
            <a:endParaRPr/>
          </a:p>
          <a:p>
            <a:pPr marL="63500" lvl="0" indent="-952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 "/>
            </a:pPr>
            <a:r>
              <a:rPr lang="en"/>
              <a:t>- Determine the presence of two species with different masses</a:t>
            </a:r>
            <a:endParaRPr/>
          </a:p>
          <a:p>
            <a:pPr marL="63500" lvl="0" indent="-95250" algn="l" rtl="0">
              <a:lnSpc>
                <a:spcPct val="200000"/>
              </a:lnSpc>
              <a:spcBef>
                <a:spcPts val="900"/>
              </a:spcBef>
              <a:spcAft>
                <a:spcPts val="0"/>
              </a:spcAft>
              <a:buSzPts val="1500"/>
              <a:buChar char=" "/>
            </a:pPr>
            <a:r>
              <a:rPr lang="en"/>
              <a:t>-Measure the mass of two species</a:t>
            </a:r>
            <a:endParaRPr/>
          </a:p>
          <a:p>
            <a:pPr marL="63500" lvl="0" indent="-95250" algn="l" rtl="0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SzPts val="1500"/>
              <a:buChar char=" "/>
            </a:pPr>
            <a:r>
              <a:rPr lang="en"/>
              <a:t>- Dual Species Beam Purification</a:t>
            </a:r>
            <a:endParaRPr/>
          </a:p>
        </p:txBody>
      </p:sp>
      <p:sp>
        <p:nvSpPr>
          <p:cNvPr id="2645" name="Google Shape;2645;p10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646" name="Google Shape;2646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9939" y="372614"/>
            <a:ext cx="3221831" cy="4164806"/>
          </a:xfrm>
          <a:prstGeom prst="rect">
            <a:avLst/>
          </a:prstGeom>
          <a:noFill/>
          <a:ln>
            <a:noFill/>
          </a:ln>
        </p:spPr>
      </p:pic>
      <p:sp>
        <p:nvSpPr>
          <p:cNvPr id="2647" name="Google Shape;2647;p107"/>
          <p:cNvSpPr/>
          <p:nvPr/>
        </p:nvSpPr>
        <p:spPr>
          <a:xfrm>
            <a:off x="4924627" y="1218389"/>
            <a:ext cx="3560400" cy="153300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9" name="Google Shape;2649;p107"/>
          <p:cNvSpPr txBox="1"/>
          <p:nvPr/>
        </p:nvSpPr>
        <p:spPr>
          <a:xfrm>
            <a:off x="6607216" y="1306719"/>
            <a:ext cx="10671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 fontScale="92500"/>
          </a:bodyPr>
          <a:lstStyle/>
          <a:p>
            <a:pPr marL="635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Char char=" "/>
            </a:pPr>
            <a:r>
              <a:rPr lang="en" sz="3600" b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endParaRPr sz="3600" b="1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50" name="Google Shape;2650;p107"/>
          <p:cNvCxnSpPr/>
          <p:nvPr/>
        </p:nvCxnSpPr>
        <p:spPr>
          <a:xfrm>
            <a:off x="5318599" y="3093396"/>
            <a:ext cx="3648000" cy="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51" name="Google Shape;2651;p107" descr="A picture containing icon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333" y="1384301"/>
            <a:ext cx="4575612" cy="30170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30;p106">
            <a:extLst>
              <a:ext uri="{FF2B5EF4-FFF2-40B4-BE49-F238E27FC236}">
                <a16:creationId xmlns:a16="http://schemas.microsoft.com/office/drawing/2014/main" id="{622B74D5-E9D7-96FE-8409-3C5A973F71FE}"/>
              </a:ext>
            </a:extLst>
          </p:cNvPr>
          <p:cNvSpPr txBox="1"/>
          <p:nvPr/>
        </p:nvSpPr>
        <p:spPr>
          <a:xfrm>
            <a:off x="2055835" y="4482600"/>
            <a:ext cx="995385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cs typeface="Calibri"/>
                <a:sym typeface="Calibri"/>
                <a:hlinkClick r:id="rId5"/>
              </a:rPr>
              <a:t>Demo 3</a:t>
            </a:r>
            <a:endParaRPr sz="11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10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83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" dirty="0"/>
              <a:t>Problems</a:t>
            </a:r>
            <a:endParaRPr dirty="0"/>
          </a:p>
        </p:txBody>
      </p:sp>
      <p:sp>
        <p:nvSpPr>
          <p:cNvPr id="2658" name="Google Shape;2658;p10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6350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 "/>
            </a:pPr>
            <a:r>
              <a:rPr lang="en" dirty="0"/>
              <a:t>1. The normalized deflecting time, N, plays a large role in cleaning and isolation effectiveness.</a:t>
            </a:r>
            <a:endParaRPr dirty="0"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</a:pPr>
            <a:endParaRPr dirty="0"/>
          </a:p>
          <a:p>
            <a:pPr marL="63500" lvl="0" indent="-95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Char char=" "/>
            </a:pPr>
            <a:r>
              <a:rPr lang="en" dirty="0"/>
              <a:t>2. Minimum Pulse Time can be as small as 4ns whereas switches can switch between voltages at 50-100 ns</a:t>
            </a:r>
            <a:endParaRPr dirty="0"/>
          </a:p>
        </p:txBody>
      </p:sp>
      <p:sp>
        <p:nvSpPr>
          <p:cNvPr id="2662" name="Google Shape;2662;p10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659" name="Google Shape;2659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1449" y="1830886"/>
            <a:ext cx="36004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83150" y="3690806"/>
            <a:ext cx="4386263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2661" name="Google Shape;2661;p108"/>
          <p:cNvSpPr/>
          <p:nvPr/>
        </p:nvSpPr>
        <p:spPr>
          <a:xfrm>
            <a:off x="4078322" y="3690806"/>
            <a:ext cx="255300" cy="838500"/>
          </a:xfrm>
          <a:prstGeom prst="ellipse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3" name="Google Shape;2663;p108"/>
          <p:cNvSpPr txBox="1"/>
          <p:nvPr/>
        </p:nvSpPr>
        <p:spPr>
          <a:xfrm>
            <a:off x="3545877" y="2664803"/>
            <a:ext cx="1685700" cy="173100"/>
          </a:xfrm>
          <a:prstGeom prst="rect">
            <a:avLst/>
          </a:prstGeom>
          <a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628" t="-2699" r="-1079" b="-3783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109"/>
          <p:cNvSpPr/>
          <p:nvPr/>
        </p:nvSpPr>
        <p:spPr>
          <a:xfrm>
            <a:off x="734438" y="1079891"/>
            <a:ext cx="7675200" cy="276900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9" name="Google Shape;2669;p109" descr="A picture containing text, businesscard, envelope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9462" y="885595"/>
            <a:ext cx="1463040" cy="146304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sp>
        <p:nvSpPr>
          <p:cNvPr id="2670" name="Google Shape;2670;p109"/>
          <p:cNvSpPr/>
          <p:nvPr/>
        </p:nvSpPr>
        <p:spPr>
          <a:xfrm rot="-1246300">
            <a:off x="5394821" y="1294544"/>
            <a:ext cx="933047" cy="36394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6F94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1" name="Google Shape;2671;p109"/>
          <p:cNvSpPr/>
          <p:nvPr/>
        </p:nvSpPr>
        <p:spPr>
          <a:xfrm rot="1247138">
            <a:off x="5405512" y="2942196"/>
            <a:ext cx="911313" cy="4213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6F94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2" name="Google Shape;2672;p109" descr="Graphical user interface, text, application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210" y="2647128"/>
            <a:ext cx="3177540" cy="144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3" name="Google Shape;2673;p109" descr="Chart&#10;&#10;Description automatically generated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94847">
            <a:off x="6549819" y="2550696"/>
            <a:ext cx="1402318" cy="1204379"/>
          </a:xfrm>
          <a:prstGeom prst="rect">
            <a:avLst/>
          </a:prstGeom>
          <a:noFill/>
          <a:ln>
            <a:noFill/>
          </a:ln>
        </p:spPr>
      </p:pic>
      <p:sp>
        <p:nvSpPr>
          <p:cNvPr id="2674" name="Google Shape;2674;p109"/>
          <p:cNvSpPr txBox="1"/>
          <p:nvPr/>
        </p:nvSpPr>
        <p:spPr>
          <a:xfrm>
            <a:off x="6281639" y="3831464"/>
            <a:ext cx="2147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Normalized Deflecting Time</a:t>
            </a:r>
            <a:endParaRPr sz="1100"/>
          </a:p>
        </p:txBody>
      </p:sp>
      <p:pic>
        <p:nvPicPr>
          <p:cNvPr id="2675" name="Google Shape;2675;p109" descr="Chart&#10;&#10;Description automatically generated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6682" y="658811"/>
            <a:ext cx="1376211" cy="1230788"/>
          </a:xfrm>
          <a:prstGeom prst="rect">
            <a:avLst/>
          </a:prstGeom>
          <a:noFill/>
          <a:ln>
            <a:noFill/>
          </a:ln>
        </p:spPr>
      </p:pic>
      <p:sp>
        <p:nvSpPr>
          <p:cNvPr id="2676" name="Google Shape;2676;p109"/>
          <p:cNvSpPr txBox="1"/>
          <p:nvPr/>
        </p:nvSpPr>
        <p:spPr>
          <a:xfrm>
            <a:off x="6466682" y="1889598"/>
            <a:ext cx="16242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Minimum Pulse Time</a:t>
            </a:r>
            <a:endParaRPr sz="1100"/>
          </a:p>
        </p:txBody>
      </p:sp>
      <p:sp>
        <p:nvSpPr>
          <p:cNvPr id="2677" name="Google Shape;2677;p109"/>
          <p:cNvSpPr txBox="1"/>
          <p:nvPr/>
        </p:nvSpPr>
        <p:spPr>
          <a:xfrm>
            <a:off x="5899919" y="213561"/>
            <a:ext cx="25095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Mass Pair Scans</a:t>
            </a:r>
            <a:endParaRPr sz="1100"/>
          </a:p>
        </p:txBody>
      </p:sp>
      <p:sp>
        <p:nvSpPr>
          <p:cNvPr id="2678" name="Google Shape;2678;p1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679" name="Google Shape;2679;p109"/>
          <p:cNvSpPr txBox="1"/>
          <p:nvPr/>
        </p:nvSpPr>
        <p:spPr>
          <a:xfrm>
            <a:off x="1755250" y="4161387"/>
            <a:ext cx="3409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MRS DSI Simulator</a:t>
            </a:r>
            <a:endParaRPr sz="15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657;p108">
            <a:extLst>
              <a:ext uri="{FF2B5EF4-FFF2-40B4-BE49-F238E27FC236}">
                <a16:creationId xmlns:a16="http://schemas.microsoft.com/office/drawing/2014/main" id="{E4BB7097-2A0F-C8D0-AFDC-E7D84B0595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04204"/>
            <a:ext cx="7886700" cy="83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" dirty="0"/>
              <a:t>Solution: Simulation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1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"/>
              <a:t>Signal Testing</a:t>
            </a:r>
            <a:endParaRPr/>
          </a:p>
        </p:txBody>
      </p:sp>
      <p:sp>
        <p:nvSpPr>
          <p:cNvPr id="2685" name="Google Shape;2685;p1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63500" lvl="0" indent="-95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 "/>
            </a:pPr>
            <a:r>
              <a:rPr lang="en"/>
              <a:t>FPGA:</a:t>
            </a:r>
            <a:endParaRPr/>
          </a:p>
          <a:p>
            <a:pPr marL="63500" lvl="0" indent="-95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Char char=" "/>
            </a:pPr>
            <a:r>
              <a:rPr lang="en"/>
              <a:t>- Waveform clipping at Pulse Time smaller than 50 ns</a:t>
            </a:r>
            <a:endParaRPr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</a:pPr>
            <a:endParaRPr/>
          </a:p>
          <a:p>
            <a:pPr marL="63500" lvl="0" indent="-95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Char char=" "/>
            </a:pPr>
            <a:r>
              <a:rPr lang="en"/>
              <a:t>Pulser:</a:t>
            </a:r>
            <a:endParaRPr/>
          </a:p>
          <a:p>
            <a:pPr marL="63500" lvl="0" indent="-95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Char char=" "/>
            </a:pPr>
            <a:r>
              <a:rPr lang="en"/>
              <a:t>- Pulse Times smaller than 50 ns are removed</a:t>
            </a:r>
            <a:endParaRPr/>
          </a:p>
          <a:p>
            <a:pPr marL="63500" lvl="0" indent="-95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Char char=" "/>
            </a:pPr>
            <a:r>
              <a:rPr lang="en"/>
              <a:t>- Waveform clipping at Pulse Time between 50 ns and 200 ns</a:t>
            </a:r>
            <a:endParaRPr/>
          </a:p>
        </p:txBody>
      </p:sp>
      <p:sp>
        <p:nvSpPr>
          <p:cNvPr id="2697" name="Google Shape;2697;p1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686" name="Google Shape;2686;p110"/>
          <p:cNvSpPr/>
          <p:nvPr/>
        </p:nvSpPr>
        <p:spPr>
          <a:xfrm>
            <a:off x="488814" y="3808380"/>
            <a:ext cx="1561200" cy="57270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6F94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7" name="Google Shape;2687;p110"/>
          <p:cNvSpPr/>
          <p:nvPr/>
        </p:nvSpPr>
        <p:spPr>
          <a:xfrm>
            <a:off x="2217907" y="4019957"/>
            <a:ext cx="576300" cy="11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6F94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8" name="Google Shape;2688;p110"/>
          <p:cNvSpPr/>
          <p:nvPr/>
        </p:nvSpPr>
        <p:spPr>
          <a:xfrm>
            <a:off x="2962074" y="3808380"/>
            <a:ext cx="1284000" cy="57270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6F94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9" name="Google Shape;2689;p110"/>
          <p:cNvSpPr/>
          <p:nvPr/>
        </p:nvSpPr>
        <p:spPr>
          <a:xfrm>
            <a:off x="4399334" y="4019957"/>
            <a:ext cx="620100" cy="11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6F94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0" name="Google Shape;2690;p110"/>
          <p:cNvSpPr/>
          <p:nvPr/>
        </p:nvSpPr>
        <p:spPr>
          <a:xfrm>
            <a:off x="5136204" y="3808380"/>
            <a:ext cx="1284000" cy="57270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6F94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1" name="Google Shape;2691;p110"/>
          <p:cNvSpPr/>
          <p:nvPr/>
        </p:nvSpPr>
        <p:spPr>
          <a:xfrm>
            <a:off x="6536985" y="4019957"/>
            <a:ext cx="773400" cy="11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6F94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2" name="Google Shape;2692;p110"/>
          <p:cNvSpPr/>
          <p:nvPr/>
        </p:nvSpPr>
        <p:spPr>
          <a:xfrm>
            <a:off x="7427066" y="3808380"/>
            <a:ext cx="1228200" cy="57270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6F94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3" name="Google Shape;2693;p110"/>
          <p:cNvSpPr txBox="1"/>
          <p:nvPr/>
        </p:nvSpPr>
        <p:spPr>
          <a:xfrm>
            <a:off x="710930" y="3870799"/>
            <a:ext cx="11991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Trigger System</a:t>
            </a:r>
            <a:endParaRPr sz="1100"/>
          </a:p>
        </p:txBody>
      </p:sp>
      <p:sp>
        <p:nvSpPr>
          <p:cNvPr id="2694" name="Google Shape;2694;p110"/>
          <p:cNvSpPr txBox="1"/>
          <p:nvPr/>
        </p:nvSpPr>
        <p:spPr>
          <a:xfrm>
            <a:off x="2982501" y="3951863"/>
            <a:ext cx="1199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FPGA</a:t>
            </a:r>
            <a:endParaRPr sz="1100"/>
          </a:p>
        </p:txBody>
      </p:sp>
      <p:sp>
        <p:nvSpPr>
          <p:cNvPr id="2695" name="Google Shape;2695;p110"/>
          <p:cNvSpPr txBox="1"/>
          <p:nvPr/>
        </p:nvSpPr>
        <p:spPr>
          <a:xfrm>
            <a:off x="5158094" y="3924823"/>
            <a:ext cx="1199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Pulser</a:t>
            </a:r>
            <a:endParaRPr sz="1100"/>
          </a:p>
        </p:txBody>
      </p:sp>
      <p:sp>
        <p:nvSpPr>
          <p:cNvPr id="2696" name="Google Shape;2696;p110"/>
          <p:cNvSpPr txBox="1"/>
          <p:nvPr/>
        </p:nvSpPr>
        <p:spPr>
          <a:xfrm>
            <a:off x="7427066" y="3875663"/>
            <a:ext cx="11991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MRS Electrode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 txBox="1">
            <a:spLocks noGrp="1"/>
          </p:cNvSpPr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Cardiac Phantoms for Technician Training: Requirements</a:t>
            </a:r>
            <a:endParaRPr sz="2400" dirty="0"/>
          </a:p>
        </p:txBody>
      </p:sp>
      <p:sp>
        <p:nvSpPr>
          <p:cNvPr id="388" name="Google Shape;388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71" name="Google Shape;371;p64" title="IMG_20250228_130016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9100" y="636725"/>
            <a:ext cx="2553224" cy="229505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2" name="Google Shape;372;p64"/>
          <p:cNvSpPr txBox="1"/>
          <p:nvPr/>
        </p:nvSpPr>
        <p:spPr>
          <a:xfrm>
            <a:off x="214300" y="2429925"/>
            <a:ext cx="273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">
                <a:solidFill>
                  <a:schemeClr val="dk2"/>
                </a:solidFill>
              </a:rPr>
              <a:t>Pulsatile and Leak Proof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3" name="Google Shape;373;p64"/>
          <p:cNvSpPr txBox="1"/>
          <p:nvPr/>
        </p:nvSpPr>
        <p:spPr>
          <a:xfrm>
            <a:off x="290500" y="4563525"/>
            <a:ext cx="255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2.   Durable (&gt;5 hours of use)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4" name="Google Shape;374;p64"/>
          <p:cNvSpPr txBox="1"/>
          <p:nvPr/>
        </p:nvSpPr>
        <p:spPr>
          <a:xfrm>
            <a:off x="3186100" y="4563525"/>
            <a:ext cx="273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3.  Accurate Anatomy with CHD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5" name="Google Shape;375;p64"/>
          <p:cNvSpPr txBox="1"/>
          <p:nvPr/>
        </p:nvSpPr>
        <p:spPr>
          <a:xfrm>
            <a:off x="6353800" y="4563525"/>
            <a:ext cx="273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4.   Realistic Tissue Properties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6" name="Google Shape;376;p64"/>
          <p:cNvSpPr txBox="1"/>
          <p:nvPr/>
        </p:nvSpPr>
        <p:spPr>
          <a:xfrm>
            <a:off x="6538900" y="2201325"/>
            <a:ext cx="255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5.   MRI Compatible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77" name="Google Shape;377;p64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5044" y="651138"/>
            <a:ext cx="1041451" cy="17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64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91775">
            <a:off x="1803074" y="1856249"/>
            <a:ext cx="232050" cy="2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4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996" y="706425"/>
            <a:ext cx="965175" cy="17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4"/>
          <p:cNvSpPr/>
          <p:nvPr/>
        </p:nvSpPr>
        <p:spPr>
          <a:xfrm>
            <a:off x="1844700" y="1908525"/>
            <a:ext cx="148800" cy="162900"/>
          </a:xfrm>
          <a:prstGeom prst="mathMultiply">
            <a:avLst>
              <a:gd name="adj1" fmla="val 5225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063" y="3102650"/>
            <a:ext cx="1460875" cy="14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4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8460" y="3071175"/>
            <a:ext cx="1114509" cy="15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4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8907" y="3274438"/>
            <a:ext cx="2231467" cy="11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64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54">
            <a:off x="6490971" y="1175901"/>
            <a:ext cx="613909" cy="6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4"/>
          <p:cNvSpPr/>
          <p:nvPr/>
        </p:nvSpPr>
        <p:spPr>
          <a:xfrm>
            <a:off x="7594600" y="1152075"/>
            <a:ext cx="453600" cy="70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6" name="Google Shape;386;p64"/>
          <p:cNvCxnSpPr>
            <a:stCxn id="385" idx="1"/>
          </p:cNvCxnSpPr>
          <p:nvPr/>
        </p:nvCxnSpPr>
        <p:spPr>
          <a:xfrm flipH="1">
            <a:off x="7304200" y="1505925"/>
            <a:ext cx="2904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7" name="Google Shape;387;p64"/>
          <p:cNvSpPr/>
          <p:nvPr/>
        </p:nvSpPr>
        <p:spPr>
          <a:xfrm>
            <a:off x="7333000" y="1089638"/>
            <a:ext cx="965100" cy="887400"/>
          </a:xfrm>
          <a:prstGeom prst="mathMultiply">
            <a:avLst>
              <a:gd name="adj1" fmla="val 5225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1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703" name="Google Shape;2703;p111"/>
          <p:cNvSpPr txBox="1">
            <a:spLocks noGrp="1"/>
          </p:cNvSpPr>
          <p:nvPr>
            <p:ph type="body" idx="1"/>
          </p:nvPr>
        </p:nvSpPr>
        <p:spPr>
          <a:xfrm>
            <a:off x="822959" y="1384300"/>
            <a:ext cx="41748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/>
          <a:p>
            <a:pPr marL="63500" lvl="0" indent="-95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Char char=" "/>
            </a:pPr>
            <a:endParaRPr dirty="0"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None/>
            </a:pPr>
            <a:endParaRPr dirty="0"/>
          </a:p>
          <a:p>
            <a:pPr marL="63500" lvl="0" indent="-95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500"/>
              <a:buChar char=" "/>
            </a:pPr>
            <a:r>
              <a:rPr lang="en" dirty="0"/>
              <a:t>MRS Dual Species Isolation was successfully implemented and increased capabilities in beam purification and mass measurement</a:t>
            </a:r>
            <a:endParaRPr dirty="0"/>
          </a:p>
        </p:txBody>
      </p:sp>
      <p:sp>
        <p:nvSpPr>
          <p:cNvPr id="2704" name="Google Shape;2704;p1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2705" name="Google Shape;2705;p111" descr="Olympic Podium Cut-Out (teacher made)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4063" y="2250737"/>
            <a:ext cx="3715422" cy="141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111" descr="K-39 Isotope, Enriched K-39, K-39 Chloride, K-39 Price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4763" y="2101175"/>
            <a:ext cx="954019" cy="60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11" descr="Rb-85 Isotope, Enriched Rb-85, Rb-85 Metal, Rb-85 Chloride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7739" y="2703371"/>
            <a:ext cx="773349" cy="37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111" descr="Cesium - Energy Education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1154" y="2765087"/>
            <a:ext cx="483020" cy="317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Bootstrapped H-Bridge DC Motor Driver Design</a:t>
            </a:r>
            <a:endParaRPr sz="2400"/>
          </a:p>
        </p:txBody>
      </p:sp>
      <p:sp>
        <p:nvSpPr>
          <p:cNvPr id="2714" name="Google Shape;2714;p1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715" name="Google Shape;2715;p112"/>
          <p:cNvSpPr txBox="1"/>
          <p:nvPr/>
        </p:nvSpPr>
        <p:spPr>
          <a:xfrm>
            <a:off x="902700" y="3121600"/>
            <a:ext cx="73386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June 2022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113"/>
          <p:cNvSpPr/>
          <p:nvPr/>
        </p:nvSpPr>
        <p:spPr>
          <a:xfrm>
            <a:off x="1143" y="0"/>
            <a:ext cx="91419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1" name="Google Shape;2721;p113" descr="Diagram, schematic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" y="962"/>
            <a:ext cx="9143987" cy="5142539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113"/>
          <p:cNvSpPr/>
          <p:nvPr/>
        </p:nvSpPr>
        <p:spPr>
          <a:xfrm>
            <a:off x="3243942" y="494126"/>
            <a:ext cx="2383800" cy="29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3" name="Google Shape;2723;p113"/>
          <p:cNvSpPr txBox="1"/>
          <p:nvPr/>
        </p:nvSpPr>
        <p:spPr>
          <a:xfrm>
            <a:off x="3080656" y="234043"/>
            <a:ext cx="27105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H-Bridge Bootstrap Circuit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Jaden Sequeira</a:t>
            </a:r>
            <a:endParaRPr sz="1100"/>
          </a:p>
        </p:txBody>
      </p:sp>
      <p:sp>
        <p:nvSpPr>
          <p:cNvPr id="2724" name="Google Shape;2724;p113"/>
          <p:cNvSpPr txBox="1"/>
          <p:nvPr/>
        </p:nvSpPr>
        <p:spPr>
          <a:xfrm>
            <a:off x="8337314" y="4865540"/>
            <a:ext cx="805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Notes &gt;&gt;</a:t>
            </a:r>
            <a:endParaRPr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114"/>
          <p:cNvSpPr txBox="1">
            <a:spLocks noGrp="1"/>
          </p:cNvSpPr>
          <p:nvPr>
            <p:ph type="title"/>
          </p:nvPr>
        </p:nvSpPr>
        <p:spPr>
          <a:xfrm>
            <a:off x="315685" y="250570"/>
            <a:ext cx="42564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Notes</a:t>
            </a:r>
            <a:endParaRPr/>
          </a:p>
        </p:txBody>
      </p:sp>
      <p:sp>
        <p:nvSpPr>
          <p:cNvPr id="2730" name="Google Shape;2730;p114"/>
          <p:cNvSpPr txBox="1">
            <a:spLocks noGrp="1"/>
          </p:cNvSpPr>
          <p:nvPr>
            <p:ph type="body" idx="1"/>
          </p:nvPr>
        </p:nvSpPr>
        <p:spPr>
          <a:xfrm>
            <a:off x="315686" y="890337"/>
            <a:ext cx="8523600" cy="3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b="1" dirty="0"/>
              <a:t>Operating PWM Frequency</a:t>
            </a:r>
            <a:endParaRPr dirty="0"/>
          </a:p>
          <a:p>
            <a:pPr marL="17780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dirty="0"/>
              <a:t>Working Frequency (optimal): 50 – 300 Hz</a:t>
            </a:r>
            <a:endParaRPr dirty="0"/>
          </a:p>
          <a:p>
            <a:pPr marL="177800" lvl="0" indent="-1714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dirty="0"/>
              <a:t>Higher Frequencies (&gt;300 Hz) result in torque loss</a:t>
            </a:r>
            <a:endParaRPr dirty="0"/>
          </a:p>
          <a:p>
            <a:pPr marL="177800" lvl="0" indent="-1714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dirty="0"/>
              <a:t>Lower Frequencies (&lt;50 Hz) result in buckling at lower duty cycles (i.e. 50%)</a:t>
            </a:r>
            <a:endParaRPr dirty="0"/>
          </a:p>
        </p:txBody>
      </p:sp>
      <p:pic>
        <p:nvPicPr>
          <p:cNvPr id="2731" name="Google Shape;273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5474" y="2932394"/>
            <a:ext cx="2408526" cy="2211106"/>
          </a:xfrm>
          <a:prstGeom prst="rect">
            <a:avLst/>
          </a:prstGeom>
          <a:noFill/>
          <a:ln>
            <a:noFill/>
          </a:ln>
        </p:spPr>
      </p:pic>
      <p:sp>
        <p:nvSpPr>
          <p:cNvPr id="2732" name="Google Shape;2732;p114"/>
          <p:cNvSpPr txBox="1"/>
          <p:nvPr/>
        </p:nvSpPr>
        <p:spPr>
          <a:xfrm>
            <a:off x="304800" y="2571750"/>
            <a:ext cx="61260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</a:t>
            </a:r>
            <a:endParaRPr sz="1100"/>
          </a:p>
          <a:p>
            <a:pPr marL="3429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+10V can be replaced with +15V (LiPo)</a:t>
            </a:r>
            <a:endParaRPr sz="1100"/>
          </a:p>
          <a:p>
            <a:pPr marL="3429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+10V suggested for initial gate drive signal testing</a:t>
            </a:r>
            <a:endParaRPr sz="1100"/>
          </a:p>
          <a:p>
            <a:pPr marL="3429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with LiPo 16.8V max voltage</a:t>
            </a:r>
            <a:endParaRPr sz="1100"/>
          </a:p>
        </p:txBody>
      </p:sp>
      <p:pic>
        <p:nvPicPr>
          <p:cNvPr id="2733" name="Google Shape;2733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1457" y="1073646"/>
            <a:ext cx="1926756" cy="83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115"/>
          <p:cNvSpPr txBox="1">
            <a:spLocks noGrp="1"/>
          </p:cNvSpPr>
          <p:nvPr>
            <p:ph type="body" idx="1"/>
          </p:nvPr>
        </p:nvSpPr>
        <p:spPr>
          <a:xfrm>
            <a:off x="207867" y="872836"/>
            <a:ext cx="3985800" cy="3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dirty="0"/>
              <a:t>Bootstrap design ensures Q1 gate is 10 V above source voltage (Q1 is conducting) when the input signal (Q5 gate) is Hi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dirty="0"/>
          </a:p>
          <a:p>
            <a:pPr marL="177800" lvl="0" indent="-1841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dirty="0"/>
              <a:t>When input signal (Q5 gate) is Lo, Q1 gate is pulled down to ground (Q1 is non-conducting)</a:t>
            </a:r>
            <a:endParaRPr dirty="0"/>
          </a:p>
        </p:txBody>
      </p:sp>
      <p:pic>
        <p:nvPicPr>
          <p:cNvPr id="2739" name="Google Shape;2739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514690"/>
            <a:ext cx="3562135" cy="2823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0" name="Google Shape;2740;p115"/>
          <p:cNvCxnSpPr/>
          <p:nvPr/>
        </p:nvCxnSpPr>
        <p:spPr>
          <a:xfrm>
            <a:off x="5043055" y="3893127"/>
            <a:ext cx="554100" cy="672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41" name="Google Shape;2741;p115"/>
          <p:cNvSpPr txBox="1"/>
          <p:nvPr/>
        </p:nvSpPr>
        <p:spPr>
          <a:xfrm>
            <a:off x="5659582" y="4544291"/>
            <a:ext cx="658200" cy="276900"/>
          </a:xfrm>
          <a:prstGeom prst="rect">
            <a:avLst/>
          </a:prstGeom>
          <a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cxnSp>
        <p:nvCxnSpPr>
          <p:cNvPr id="2742" name="Google Shape;2742;p115"/>
          <p:cNvCxnSpPr/>
          <p:nvPr/>
        </p:nvCxnSpPr>
        <p:spPr>
          <a:xfrm>
            <a:off x="7013864" y="3221181"/>
            <a:ext cx="554100" cy="672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43" name="Google Shape;2743;p115"/>
          <p:cNvSpPr txBox="1"/>
          <p:nvPr/>
        </p:nvSpPr>
        <p:spPr>
          <a:xfrm>
            <a:off x="7561119" y="3888894"/>
            <a:ext cx="658200" cy="276900"/>
          </a:xfrm>
          <a:prstGeom prst="rect">
            <a:avLst/>
          </a:prstGeom>
          <a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2744" name="Google Shape;2744;p115"/>
          <p:cNvSpPr/>
          <p:nvPr/>
        </p:nvSpPr>
        <p:spPr>
          <a:xfrm>
            <a:off x="6781800" y="1614055"/>
            <a:ext cx="5541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5" name="Google Shape;2745;p115"/>
          <p:cNvSpPr/>
          <p:nvPr/>
        </p:nvSpPr>
        <p:spPr>
          <a:xfrm>
            <a:off x="6705600" y="1614055"/>
            <a:ext cx="630600" cy="15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6" name="Google Shape;2746;p115"/>
          <p:cNvSpPr txBox="1"/>
          <p:nvPr/>
        </p:nvSpPr>
        <p:spPr>
          <a:xfrm>
            <a:off x="6851074" y="1514690"/>
            <a:ext cx="1420200" cy="276900"/>
          </a:xfrm>
          <a:prstGeom prst="rect">
            <a:avLst/>
          </a:prstGeom>
          <a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8199" b="-2458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cxnSp>
        <p:nvCxnSpPr>
          <p:cNvPr id="2747" name="Google Shape;2747;p115"/>
          <p:cNvCxnSpPr/>
          <p:nvPr/>
        </p:nvCxnSpPr>
        <p:spPr>
          <a:xfrm>
            <a:off x="7128163" y="3117273"/>
            <a:ext cx="0" cy="104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48" name="Google Shape;2748;p115"/>
          <p:cNvCxnSpPr/>
          <p:nvPr/>
        </p:nvCxnSpPr>
        <p:spPr>
          <a:xfrm>
            <a:off x="7128163" y="3169227"/>
            <a:ext cx="432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49" name="Google Shape;2749;p115"/>
          <p:cNvSpPr txBox="1"/>
          <p:nvPr/>
        </p:nvSpPr>
        <p:spPr>
          <a:xfrm>
            <a:off x="4229100" y="2230582"/>
            <a:ext cx="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0" name="Google Shape;2750;p115"/>
          <p:cNvSpPr txBox="1"/>
          <p:nvPr/>
        </p:nvSpPr>
        <p:spPr>
          <a:xfrm>
            <a:off x="7615394" y="3065352"/>
            <a:ext cx="675300" cy="207600"/>
          </a:xfrm>
          <a:prstGeom prst="rect">
            <a:avLst/>
          </a:prstGeom>
          <a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6329" t="-32608" b="-45647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2751" name="Google Shape;2751;p115"/>
          <p:cNvSpPr txBox="1"/>
          <p:nvPr/>
        </p:nvSpPr>
        <p:spPr>
          <a:xfrm>
            <a:off x="7335982" y="2779706"/>
            <a:ext cx="1489200" cy="276900"/>
          </a:xfrm>
          <a:prstGeom prst="rect">
            <a:avLst/>
          </a:prstGeom>
          <a:blipFill rotWithShape="1"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13108" b="-2458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cxnSp>
        <p:nvCxnSpPr>
          <p:cNvPr id="2752" name="Google Shape;2752;p115"/>
          <p:cNvCxnSpPr>
            <a:endCxn id="2751" idx="1"/>
          </p:cNvCxnSpPr>
          <p:nvPr/>
        </p:nvCxnSpPr>
        <p:spPr>
          <a:xfrm rot="10800000" flipH="1">
            <a:off x="7013782" y="2918156"/>
            <a:ext cx="322200" cy="8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53" name="Google Shape;2753;p115"/>
          <p:cNvCxnSpPr/>
          <p:nvPr/>
        </p:nvCxnSpPr>
        <p:spPr>
          <a:xfrm rot="-5400000" flipH="1">
            <a:off x="6011340" y="3534755"/>
            <a:ext cx="922200" cy="466200"/>
          </a:xfrm>
          <a:prstGeom prst="bentConnector3">
            <a:avLst>
              <a:gd name="adj1" fmla="val 431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54" name="Google Shape;2754;p115"/>
          <p:cNvSpPr txBox="1"/>
          <p:nvPr/>
        </p:nvSpPr>
        <p:spPr>
          <a:xfrm>
            <a:off x="6353066" y="4208714"/>
            <a:ext cx="2527800" cy="503100"/>
          </a:xfrm>
          <a:prstGeom prst="rect">
            <a:avLst/>
          </a:prstGeom>
          <a:blipFill rotWithShape="1">
            <a:blip r:embed="rId9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6359" r="-539" b="-12729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2755" name="Google Shape;2755;p115"/>
          <p:cNvSpPr txBox="1"/>
          <p:nvPr/>
        </p:nvSpPr>
        <p:spPr>
          <a:xfrm>
            <a:off x="2409008" y="224310"/>
            <a:ext cx="4650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 Design Overview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74"/>
          <p:cNvSpPr txBox="1">
            <a:spLocks noGrp="1"/>
          </p:cNvSpPr>
          <p:nvPr>
            <p:ph type="title"/>
          </p:nvPr>
        </p:nvSpPr>
        <p:spPr>
          <a:xfrm>
            <a:off x="88200" y="201033"/>
            <a:ext cx="876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Chosen Solution: Lost Wax Casting Method with Wireframe</a:t>
            </a:r>
            <a:endParaRPr dirty="0"/>
          </a:p>
        </p:txBody>
      </p:sp>
      <p:sp>
        <p:nvSpPr>
          <p:cNvPr id="1018" name="Google Shape;1018;p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12" name="Google Shape;1012;p74"/>
          <p:cNvSpPr/>
          <p:nvPr/>
        </p:nvSpPr>
        <p:spPr>
          <a:xfrm>
            <a:off x="5784725" y="1189775"/>
            <a:ext cx="3359400" cy="669000"/>
          </a:xfrm>
          <a:prstGeom prst="chevron">
            <a:avLst>
              <a:gd name="adj" fmla="val 50000"/>
            </a:avLst>
          </a:prstGeom>
          <a:solidFill>
            <a:srgbClr val="D837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3) Melting Out Wax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3" name="Google Shape;1013;p74"/>
          <p:cNvSpPr/>
          <p:nvPr/>
        </p:nvSpPr>
        <p:spPr>
          <a:xfrm>
            <a:off x="88200" y="1190000"/>
            <a:ext cx="3458700" cy="669000"/>
          </a:xfrm>
          <a:prstGeom prst="homePlate">
            <a:avLst>
              <a:gd name="adj" fmla="val 50000"/>
            </a:avLst>
          </a:prstGeom>
          <a:solidFill>
            <a:srgbClr val="801F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1) Creating Desired Wax Model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4" name="Google Shape;1014;p74"/>
          <p:cNvSpPr/>
          <p:nvPr/>
        </p:nvSpPr>
        <p:spPr>
          <a:xfrm>
            <a:off x="2944204" y="1189775"/>
            <a:ext cx="3305700" cy="669000"/>
          </a:xfrm>
          <a:prstGeom prst="chevron">
            <a:avLst>
              <a:gd name="adj" fmla="val 50000"/>
            </a:avLst>
          </a:prstGeom>
          <a:solidFill>
            <a:srgbClr val="B02B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2) Casting Silicone with Wax Model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5" name="Google Shape;1015;p7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726" y="1884775"/>
            <a:ext cx="1879800" cy="2241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16" name="Google Shape;1016;p74" title="IMG_0973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6900" y="1878875"/>
            <a:ext cx="1883700" cy="2241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17" name="Google Shape;1017;p74" title="IMG_20250324_224805.jp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5575" y="1884775"/>
            <a:ext cx="1883700" cy="2241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7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6001" y="2229575"/>
            <a:ext cx="1616915" cy="2126729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76"/>
          <p:cNvSpPr/>
          <p:nvPr/>
        </p:nvSpPr>
        <p:spPr>
          <a:xfrm rot="-4002659" flipH="1">
            <a:off x="4719841" y="3865958"/>
            <a:ext cx="948480" cy="200467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031" name="Google Shape;1031;p76"/>
          <p:cNvSpPr/>
          <p:nvPr/>
        </p:nvSpPr>
        <p:spPr>
          <a:xfrm rot="6789415" flipH="1">
            <a:off x="4954911" y="4316583"/>
            <a:ext cx="54164" cy="18727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76"/>
          <p:cNvSpPr/>
          <p:nvPr/>
        </p:nvSpPr>
        <p:spPr>
          <a:xfrm rot="6789415" flipH="1">
            <a:off x="5345148" y="3402589"/>
            <a:ext cx="54164" cy="19554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7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lvl="0"/>
            <a:fld id="{00000000-1234-1234-1234-123412341234}" type="slidenum">
              <a:rPr lang="en"/>
              <a:pPr lvl="0"/>
              <a:t>5</a:t>
            </a:fld>
            <a:endParaRPr lang="en"/>
          </a:p>
        </p:txBody>
      </p:sp>
      <p:sp>
        <p:nvSpPr>
          <p:cNvPr id="1033" name="Google Shape;1033;p7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8520113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CA" dirty="0">
                <a:solidFill>
                  <a:schemeClr val="dk2"/>
                </a:solidFill>
              </a:rPr>
              <a:t>Actuation System</a:t>
            </a:r>
          </a:p>
        </p:txBody>
      </p:sp>
      <p:sp>
        <p:nvSpPr>
          <p:cNvPr id="1034" name="Google Shape;1034;p76"/>
          <p:cNvSpPr/>
          <p:nvPr/>
        </p:nvSpPr>
        <p:spPr>
          <a:xfrm rot="6796864" flipH="1">
            <a:off x="4802762" y="3947349"/>
            <a:ext cx="1039869" cy="10881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76"/>
          <p:cNvSpPr/>
          <p:nvPr/>
        </p:nvSpPr>
        <p:spPr>
          <a:xfrm rot="-3998184">
            <a:off x="4558472" y="3821012"/>
            <a:ext cx="1053334" cy="198621"/>
          </a:xfrm>
          <a:custGeom>
            <a:avLst/>
            <a:gdLst/>
            <a:ahLst/>
            <a:cxnLst/>
            <a:rect l="l" t="t" r="r" b="b"/>
            <a:pathLst>
              <a:path w="67455" h="8143" extrusionOk="0">
                <a:moveTo>
                  <a:pt x="0" y="3921"/>
                </a:moveTo>
                <a:lnTo>
                  <a:pt x="3318" y="4021"/>
                </a:lnTo>
                <a:lnTo>
                  <a:pt x="8646" y="3720"/>
                </a:lnTo>
                <a:lnTo>
                  <a:pt x="11762" y="3016"/>
                </a:lnTo>
                <a:lnTo>
                  <a:pt x="16185" y="1910"/>
                </a:lnTo>
                <a:lnTo>
                  <a:pt x="20609" y="1106"/>
                </a:lnTo>
                <a:lnTo>
                  <a:pt x="25032" y="805"/>
                </a:lnTo>
                <a:lnTo>
                  <a:pt x="27646" y="302"/>
                </a:lnTo>
                <a:lnTo>
                  <a:pt x="32974" y="0"/>
                </a:lnTo>
                <a:lnTo>
                  <a:pt x="41116" y="503"/>
                </a:lnTo>
                <a:lnTo>
                  <a:pt x="47852" y="1609"/>
                </a:lnTo>
                <a:lnTo>
                  <a:pt x="52778" y="2815"/>
                </a:lnTo>
                <a:lnTo>
                  <a:pt x="56497" y="3921"/>
                </a:lnTo>
                <a:lnTo>
                  <a:pt x="59814" y="4222"/>
                </a:lnTo>
                <a:lnTo>
                  <a:pt x="67455" y="4222"/>
                </a:lnTo>
                <a:lnTo>
                  <a:pt x="67455" y="8143"/>
                </a:lnTo>
                <a:lnTo>
                  <a:pt x="62328" y="8143"/>
                </a:lnTo>
                <a:lnTo>
                  <a:pt x="56598" y="7339"/>
                </a:lnTo>
                <a:lnTo>
                  <a:pt x="51370" y="6132"/>
                </a:lnTo>
                <a:lnTo>
                  <a:pt x="46746" y="5630"/>
                </a:lnTo>
                <a:lnTo>
                  <a:pt x="37296" y="4926"/>
                </a:lnTo>
                <a:lnTo>
                  <a:pt x="30561" y="4926"/>
                </a:lnTo>
                <a:lnTo>
                  <a:pt x="24831" y="5529"/>
                </a:lnTo>
                <a:lnTo>
                  <a:pt x="17291" y="6434"/>
                </a:lnTo>
                <a:lnTo>
                  <a:pt x="11461" y="7238"/>
                </a:lnTo>
                <a:lnTo>
                  <a:pt x="4926" y="7942"/>
                </a:lnTo>
                <a:lnTo>
                  <a:pt x="0" y="7942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1036" name="Google Shape;1036;p76"/>
          <p:cNvSpPr/>
          <p:nvPr/>
        </p:nvSpPr>
        <p:spPr>
          <a:xfrm rot="3505730" flipH="1">
            <a:off x="3597112" y="4052183"/>
            <a:ext cx="960926" cy="197624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037" name="Google Shape;1037;p76"/>
          <p:cNvSpPr/>
          <p:nvPr/>
        </p:nvSpPr>
        <p:spPr>
          <a:xfrm rot="-7286659" flipH="1">
            <a:off x="3807444" y="3626594"/>
            <a:ext cx="55207" cy="18528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76"/>
          <p:cNvSpPr/>
          <p:nvPr/>
        </p:nvSpPr>
        <p:spPr>
          <a:xfrm rot="-7286659" flipH="1">
            <a:off x="4333572" y="4477431"/>
            <a:ext cx="55207" cy="19292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76"/>
          <p:cNvSpPr/>
          <p:nvPr/>
        </p:nvSpPr>
        <p:spPr>
          <a:xfrm rot="-7294912" flipH="1">
            <a:off x="3436442" y="4160190"/>
            <a:ext cx="1054006" cy="10733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76"/>
          <p:cNvSpPr/>
          <p:nvPr/>
        </p:nvSpPr>
        <p:spPr>
          <a:xfrm rot="3510596">
            <a:off x="3654190" y="4008141"/>
            <a:ext cx="1067320" cy="198323"/>
          </a:xfrm>
          <a:custGeom>
            <a:avLst/>
            <a:gdLst/>
            <a:ahLst/>
            <a:cxnLst/>
            <a:rect l="l" t="t" r="r" b="b"/>
            <a:pathLst>
              <a:path w="67455" h="8143" extrusionOk="0">
                <a:moveTo>
                  <a:pt x="0" y="3921"/>
                </a:moveTo>
                <a:lnTo>
                  <a:pt x="3318" y="4021"/>
                </a:lnTo>
                <a:lnTo>
                  <a:pt x="8646" y="3720"/>
                </a:lnTo>
                <a:lnTo>
                  <a:pt x="11762" y="3016"/>
                </a:lnTo>
                <a:lnTo>
                  <a:pt x="16185" y="1910"/>
                </a:lnTo>
                <a:lnTo>
                  <a:pt x="20609" y="1106"/>
                </a:lnTo>
                <a:lnTo>
                  <a:pt x="25032" y="805"/>
                </a:lnTo>
                <a:lnTo>
                  <a:pt x="27646" y="302"/>
                </a:lnTo>
                <a:lnTo>
                  <a:pt x="32974" y="0"/>
                </a:lnTo>
                <a:lnTo>
                  <a:pt x="41116" y="503"/>
                </a:lnTo>
                <a:lnTo>
                  <a:pt x="47852" y="1609"/>
                </a:lnTo>
                <a:lnTo>
                  <a:pt x="52778" y="2815"/>
                </a:lnTo>
                <a:lnTo>
                  <a:pt x="56497" y="3921"/>
                </a:lnTo>
                <a:lnTo>
                  <a:pt x="59814" y="4222"/>
                </a:lnTo>
                <a:lnTo>
                  <a:pt x="67455" y="4222"/>
                </a:lnTo>
                <a:lnTo>
                  <a:pt x="67455" y="8143"/>
                </a:lnTo>
                <a:lnTo>
                  <a:pt x="62328" y="8143"/>
                </a:lnTo>
                <a:lnTo>
                  <a:pt x="56598" y="7339"/>
                </a:lnTo>
                <a:lnTo>
                  <a:pt x="51370" y="6132"/>
                </a:lnTo>
                <a:lnTo>
                  <a:pt x="46746" y="5630"/>
                </a:lnTo>
                <a:lnTo>
                  <a:pt x="37296" y="4926"/>
                </a:lnTo>
                <a:lnTo>
                  <a:pt x="30561" y="4926"/>
                </a:lnTo>
                <a:lnTo>
                  <a:pt x="24831" y="5529"/>
                </a:lnTo>
                <a:lnTo>
                  <a:pt x="17291" y="6434"/>
                </a:lnTo>
                <a:lnTo>
                  <a:pt x="11461" y="7238"/>
                </a:lnTo>
                <a:lnTo>
                  <a:pt x="4926" y="7942"/>
                </a:lnTo>
                <a:lnTo>
                  <a:pt x="0" y="7942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1041" name="Google Shape;1041;p76"/>
          <p:cNvSpPr/>
          <p:nvPr/>
        </p:nvSpPr>
        <p:spPr>
          <a:xfrm rot="-1569358">
            <a:off x="3694478" y="4210201"/>
            <a:ext cx="338236" cy="10271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2" name="Google Shape;1042;p76"/>
          <p:cNvCxnSpPr>
            <a:endCxn id="1041" idx="1"/>
          </p:cNvCxnSpPr>
          <p:nvPr/>
        </p:nvCxnSpPr>
        <p:spPr>
          <a:xfrm flipH="1">
            <a:off x="3711796" y="4161208"/>
            <a:ext cx="369600" cy="1749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3" name="Google Shape;1043;p76"/>
          <p:cNvSpPr/>
          <p:nvPr/>
        </p:nvSpPr>
        <p:spPr>
          <a:xfrm rot="1090852">
            <a:off x="5264345" y="3986174"/>
            <a:ext cx="342288" cy="10100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4" name="Google Shape;1044;p76"/>
          <p:cNvCxnSpPr>
            <a:endCxn id="1043" idx="3"/>
          </p:cNvCxnSpPr>
          <p:nvPr/>
        </p:nvCxnSpPr>
        <p:spPr>
          <a:xfrm>
            <a:off x="5205089" y="3961078"/>
            <a:ext cx="393000" cy="1290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5" name="Google Shape;1045;p76"/>
          <p:cNvSpPr/>
          <p:nvPr/>
        </p:nvSpPr>
        <p:spPr>
          <a:xfrm rot="-1705273">
            <a:off x="3814874" y="3698730"/>
            <a:ext cx="57989" cy="3121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76"/>
          <p:cNvSpPr/>
          <p:nvPr/>
        </p:nvSpPr>
        <p:spPr>
          <a:xfrm rot="-1705273">
            <a:off x="4332243" y="4558201"/>
            <a:ext cx="57989" cy="3121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76"/>
          <p:cNvSpPr/>
          <p:nvPr/>
        </p:nvSpPr>
        <p:spPr>
          <a:xfrm rot="-1305830">
            <a:off x="3950022" y="4245151"/>
            <a:ext cx="84956" cy="3072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76"/>
          <p:cNvSpPr/>
          <p:nvPr/>
        </p:nvSpPr>
        <p:spPr>
          <a:xfrm rot="-1305830">
            <a:off x="3891937" y="4150668"/>
            <a:ext cx="84956" cy="3072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76"/>
          <p:cNvSpPr/>
          <p:nvPr/>
        </p:nvSpPr>
        <p:spPr>
          <a:xfrm rot="1045405">
            <a:off x="4952265" y="4394812"/>
            <a:ext cx="59112" cy="3069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76"/>
          <p:cNvSpPr/>
          <p:nvPr/>
        </p:nvSpPr>
        <p:spPr>
          <a:xfrm rot="1045405">
            <a:off x="5349463" y="3484863"/>
            <a:ext cx="59112" cy="3069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76"/>
          <p:cNvSpPr/>
          <p:nvPr/>
        </p:nvSpPr>
        <p:spPr>
          <a:xfrm rot="-4013296">
            <a:off x="5258359" y="4020343"/>
            <a:ext cx="77957" cy="8557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76"/>
          <p:cNvSpPr/>
          <p:nvPr/>
        </p:nvSpPr>
        <p:spPr>
          <a:xfrm rot="-4013296">
            <a:off x="5312581" y="3890174"/>
            <a:ext cx="77957" cy="8557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7" name="Google Shape;1077;p76"/>
          <p:cNvCxnSpPr/>
          <p:nvPr/>
        </p:nvCxnSpPr>
        <p:spPr>
          <a:xfrm>
            <a:off x="655348" y="1700054"/>
            <a:ext cx="467400" cy="11700"/>
          </a:xfrm>
          <a:prstGeom prst="straightConnector1">
            <a:avLst/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8" name="Google Shape;1078;p76"/>
          <p:cNvCxnSpPr/>
          <p:nvPr/>
        </p:nvCxnSpPr>
        <p:spPr>
          <a:xfrm>
            <a:off x="655348" y="1928654"/>
            <a:ext cx="467400" cy="117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9" name="Google Shape;1079;p76"/>
          <p:cNvSpPr txBox="1"/>
          <p:nvPr/>
        </p:nvSpPr>
        <p:spPr>
          <a:xfrm>
            <a:off x="1170073" y="1520354"/>
            <a:ext cx="677100" cy="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Air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080" name="Google Shape;1080;p76"/>
          <p:cNvSpPr txBox="1"/>
          <p:nvPr/>
        </p:nvSpPr>
        <p:spPr>
          <a:xfrm>
            <a:off x="1170073" y="1748954"/>
            <a:ext cx="1518600" cy="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Pressurized Air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082" name="Google Shape;1082;p76"/>
          <p:cNvCxnSpPr/>
          <p:nvPr/>
        </p:nvCxnSpPr>
        <p:spPr>
          <a:xfrm rot="10800000" flipH="1">
            <a:off x="4417475" y="1186200"/>
            <a:ext cx="15600" cy="18777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3" name="Google Shape;1083;p76"/>
          <p:cNvCxnSpPr/>
          <p:nvPr/>
        </p:nvCxnSpPr>
        <p:spPr>
          <a:xfrm rot="10800000" flipH="1">
            <a:off x="4417475" y="1977000"/>
            <a:ext cx="4800" cy="1086900"/>
          </a:xfrm>
          <a:prstGeom prst="straightConnector1">
            <a:avLst/>
          </a:prstGeom>
          <a:noFill/>
          <a:ln w="152400" cap="flat" cmpd="sng">
            <a:solidFill>
              <a:srgbClr val="8E7CC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76"/>
          <p:cNvCxnSpPr/>
          <p:nvPr/>
        </p:nvCxnSpPr>
        <p:spPr>
          <a:xfrm rot="10800000">
            <a:off x="4025850" y="1350900"/>
            <a:ext cx="159600" cy="1713000"/>
          </a:xfrm>
          <a:prstGeom prst="straightConnector1">
            <a:avLst/>
          </a:prstGeom>
          <a:noFill/>
          <a:ln w="152400" cap="flat" cmpd="sng">
            <a:solidFill>
              <a:srgbClr val="8E7CC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5" name="Google Shape;1085;p76"/>
          <p:cNvSpPr/>
          <p:nvPr/>
        </p:nvSpPr>
        <p:spPr>
          <a:xfrm>
            <a:off x="3128950" y="708025"/>
            <a:ext cx="1008000" cy="6429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Water Tank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086" name="Google Shape;1086;p76"/>
          <p:cNvCxnSpPr/>
          <p:nvPr/>
        </p:nvCxnSpPr>
        <p:spPr>
          <a:xfrm flipH="1">
            <a:off x="4484500" y="1927725"/>
            <a:ext cx="384600" cy="13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7" name="Google Shape;1087;p76"/>
          <p:cNvSpPr txBox="1"/>
          <p:nvPr/>
        </p:nvSpPr>
        <p:spPr>
          <a:xfrm>
            <a:off x="4812350" y="1687225"/>
            <a:ext cx="8298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Ejection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8" name="Google Shape;1088;p76"/>
          <p:cNvSpPr txBox="1"/>
          <p:nvPr/>
        </p:nvSpPr>
        <p:spPr>
          <a:xfrm>
            <a:off x="5882362" y="2731582"/>
            <a:ext cx="3064781" cy="18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2"/>
                </a:solidFill>
              </a:rPr>
              <a:t>Left Ventricle Ejection Fraction</a:t>
            </a:r>
            <a:endParaRPr sz="1500" b="1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 dirty="0">
                <a:solidFill>
                  <a:schemeClr val="dk2"/>
                </a:solidFill>
              </a:rPr>
              <a:t>60% at 60 bpm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 dirty="0">
                <a:solidFill>
                  <a:schemeClr val="dk2"/>
                </a:solidFill>
              </a:rPr>
              <a:t>Achieved Normal Ejection</a:t>
            </a:r>
            <a:endParaRPr sz="15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2"/>
              </a:solidFill>
            </a:endParaRPr>
          </a:p>
        </p:txBody>
      </p:sp>
      <p:pic>
        <p:nvPicPr>
          <p:cNvPr id="1089" name="Google Shape;1089;p76" title="integ3.gif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40" t="26263" r="39728" b="50001"/>
          <a:stretch/>
        </p:blipFill>
        <p:spPr>
          <a:xfrm>
            <a:off x="5951924" y="202447"/>
            <a:ext cx="2743656" cy="2126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429;p66">
            <a:extLst>
              <a:ext uri="{FF2B5EF4-FFF2-40B4-BE49-F238E27FC236}">
                <a16:creationId xmlns:a16="http://schemas.microsoft.com/office/drawing/2014/main" id="{D5E3041D-F00D-2A43-9CC2-F01AD7B2D6D6}"/>
              </a:ext>
            </a:extLst>
          </p:cNvPr>
          <p:cNvCxnSpPr/>
          <p:nvPr/>
        </p:nvCxnSpPr>
        <p:spPr>
          <a:xfrm>
            <a:off x="247858" y="3506528"/>
            <a:ext cx="339000" cy="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430;p66">
            <a:extLst>
              <a:ext uri="{FF2B5EF4-FFF2-40B4-BE49-F238E27FC236}">
                <a16:creationId xmlns:a16="http://schemas.microsoft.com/office/drawing/2014/main" id="{E26D19C8-937F-B4CA-34D6-D2A68F879A1F}"/>
              </a:ext>
            </a:extLst>
          </p:cNvPr>
          <p:cNvCxnSpPr/>
          <p:nvPr/>
        </p:nvCxnSpPr>
        <p:spPr>
          <a:xfrm>
            <a:off x="406794" y="3514340"/>
            <a:ext cx="0" cy="3549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431;p66">
            <a:extLst>
              <a:ext uri="{FF2B5EF4-FFF2-40B4-BE49-F238E27FC236}">
                <a16:creationId xmlns:a16="http://schemas.microsoft.com/office/drawing/2014/main" id="{5D50AC11-2CBF-2C3A-1BC9-A8986A3E962D}"/>
              </a:ext>
            </a:extLst>
          </p:cNvPr>
          <p:cNvCxnSpPr>
            <a:endCxn id="12" idx="3"/>
          </p:cNvCxnSpPr>
          <p:nvPr/>
        </p:nvCxnSpPr>
        <p:spPr>
          <a:xfrm rot="10800000" flipH="1">
            <a:off x="401669" y="3863186"/>
            <a:ext cx="839100" cy="6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33;p66">
            <a:extLst>
              <a:ext uri="{FF2B5EF4-FFF2-40B4-BE49-F238E27FC236}">
                <a16:creationId xmlns:a16="http://schemas.microsoft.com/office/drawing/2014/main" id="{D442B0DF-027D-7B1B-5B15-999862AA0CC3}"/>
              </a:ext>
            </a:extLst>
          </p:cNvPr>
          <p:cNvSpPr txBox="1"/>
          <p:nvPr/>
        </p:nvSpPr>
        <p:spPr>
          <a:xfrm>
            <a:off x="207480" y="3143275"/>
            <a:ext cx="4245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</a:rPr>
              <a:t>P</a:t>
            </a:r>
            <a:r>
              <a:rPr lang="en" sz="1300" baseline="-25000">
                <a:solidFill>
                  <a:srgbClr val="595959"/>
                </a:solidFill>
              </a:rPr>
              <a:t>0</a:t>
            </a:r>
            <a:endParaRPr sz="1300" baseline="-25000">
              <a:solidFill>
                <a:srgbClr val="595959"/>
              </a:solidFill>
            </a:endParaRPr>
          </a:p>
        </p:txBody>
      </p:sp>
      <p:sp>
        <p:nvSpPr>
          <p:cNvPr id="6" name="Google Shape;434;p66">
            <a:extLst>
              <a:ext uri="{FF2B5EF4-FFF2-40B4-BE49-F238E27FC236}">
                <a16:creationId xmlns:a16="http://schemas.microsoft.com/office/drawing/2014/main" id="{3E4CD538-3B87-8DD5-AC7F-828C9CE6D73C}"/>
              </a:ext>
            </a:extLst>
          </p:cNvPr>
          <p:cNvSpPr txBox="1"/>
          <p:nvPr/>
        </p:nvSpPr>
        <p:spPr>
          <a:xfrm>
            <a:off x="113140" y="2910459"/>
            <a:ext cx="15369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</a:rPr>
              <a:t>Air Compressor</a:t>
            </a:r>
            <a:endParaRPr sz="1300">
              <a:solidFill>
                <a:srgbClr val="595959"/>
              </a:solidFill>
            </a:endParaRPr>
          </a:p>
        </p:txBody>
      </p:sp>
      <p:sp>
        <p:nvSpPr>
          <p:cNvPr id="7" name="Google Shape;435;p66">
            <a:extLst>
              <a:ext uri="{FF2B5EF4-FFF2-40B4-BE49-F238E27FC236}">
                <a16:creationId xmlns:a16="http://schemas.microsoft.com/office/drawing/2014/main" id="{A6F5C37F-1FC7-EFB9-325E-0C57E3600236}"/>
              </a:ext>
            </a:extLst>
          </p:cNvPr>
          <p:cNvSpPr txBox="1"/>
          <p:nvPr/>
        </p:nvSpPr>
        <p:spPr>
          <a:xfrm>
            <a:off x="1221582" y="3614124"/>
            <a:ext cx="356400" cy="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sp>
        <p:nvSpPr>
          <p:cNvPr id="8" name="Google Shape;436;p66">
            <a:extLst>
              <a:ext uri="{FF2B5EF4-FFF2-40B4-BE49-F238E27FC236}">
                <a16:creationId xmlns:a16="http://schemas.microsoft.com/office/drawing/2014/main" id="{4B85FC82-7E00-503F-FE1A-7F9040592709}"/>
              </a:ext>
            </a:extLst>
          </p:cNvPr>
          <p:cNvSpPr txBox="1"/>
          <p:nvPr/>
        </p:nvSpPr>
        <p:spPr>
          <a:xfrm>
            <a:off x="878989" y="3887855"/>
            <a:ext cx="9696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595959"/>
                </a:solidFill>
              </a:rPr>
              <a:t>Pressure Regulator</a:t>
            </a:r>
            <a:endParaRPr sz="1300" dirty="0">
              <a:solidFill>
                <a:srgbClr val="595959"/>
              </a:solidFill>
            </a:endParaRPr>
          </a:p>
        </p:txBody>
      </p:sp>
      <p:sp>
        <p:nvSpPr>
          <p:cNvPr id="9" name="Google Shape;437;p66">
            <a:extLst>
              <a:ext uri="{FF2B5EF4-FFF2-40B4-BE49-F238E27FC236}">
                <a16:creationId xmlns:a16="http://schemas.microsoft.com/office/drawing/2014/main" id="{2F372B60-E816-D3F6-21BF-F3227B1BA90B}"/>
              </a:ext>
            </a:extLst>
          </p:cNvPr>
          <p:cNvSpPr/>
          <p:nvPr/>
        </p:nvSpPr>
        <p:spPr>
          <a:xfrm rot="-5400000">
            <a:off x="1313162" y="3712649"/>
            <a:ext cx="147022" cy="303160"/>
          </a:xfrm>
          <a:prstGeom prst="flowChartCollat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438;p66">
            <a:extLst>
              <a:ext uri="{FF2B5EF4-FFF2-40B4-BE49-F238E27FC236}">
                <a16:creationId xmlns:a16="http://schemas.microsoft.com/office/drawing/2014/main" id="{32EF47F7-7556-2BA2-3BE0-252D9A7B9FE6}"/>
              </a:ext>
            </a:extLst>
          </p:cNvPr>
          <p:cNvCxnSpPr>
            <a:endCxn id="9" idx="0"/>
          </p:cNvCxnSpPr>
          <p:nvPr/>
        </p:nvCxnSpPr>
        <p:spPr>
          <a:xfrm>
            <a:off x="878993" y="3862729"/>
            <a:ext cx="356100" cy="15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439;p66">
            <a:extLst>
              <a:ext uri="{FF2B5EF4-FFF2-40B4-BE49-F238E27FC236}">
                <a16:creationId xmlns:a16="http://schemas.microsoft.com/office/drawing/2014/main" id="{6C6746EA-2B66-EEA8-FAD5-0004B5B18B1E}"/>
              </a:ext>
            </a:extLst>
          </p:cNvPr>
          <p:cNvSpPr/>
          <p:nvPr/>
        </p:nvSpPr>
        <p:spPr>
          <a:xfrm rot="-5400000">
            <a:off x="1398653" y="3797725"/>
            <a:ext cx="136800" cy="133200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32;p66">
            <a:extLst>
              <a:ext uri="{FF2B5EF4-FFF2-40B4-BE49-F238E27FC236}">
                <a16:creationId xmlns:a16="http://schemas.microsoft.com/office/drawing/2014/main" id="{9926CDE6-AB05-4A08-E08A-E147CC3F6CC0}"/>
              </a:ext>
            </a:extLst>
          </p:cNvPr>
          <p:cNvSpPr/>
          <p:nvPr/>
        </p:nvSpPr>
        <p:spPr>
          <a:xfrm rot="5400000">
            <a:off x="1240469" y="3796286"/>
            <a:ext cx="134400" cy="133800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40;p66">
            <a:extLst>
              <a:ext uri="{FF2B5EF4-FFF2-40B4-BE49-F238E27FC236}">
                <a16:creationId xmlns:a16="http://schemas.microsoft.com/office/drawing/2014/main" id="{3137D18D-E852-0A2A-93A1-618117187183}"/>
              </a:ext>
            </a:extLst>
          </p:cNvPr>
          <p:cNvSpPr txBox="1"/>
          <p:nvPr/>
        </p:nvSpPr>
        <p:spPr>
          <a:xfrm>
            <a:off x="1844437" y="3452544"/>
            <a:ext cx="461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</a:rPr>
              <a:t>P</a:t>
            </a:r>
            <a:r>
              <a:rPr lang="en" sz="1300" baseline="-25000">
                <a:solidFill>
                  <a:srgbClr val="595959"/>
                </a:solidFill>
              </a:rPr>
              <a:t>a</a:t>
            </a:r>
            <a:endParaRPr sz="1300" baseline="-25000">
              <a:solidFill>
                <a:srgbClr val="595959"/>
              </a:solidFill>
            </a:endParaRPr>
          </a:p>
        </p:txBody>
      </p:sp>
      <p:cxnSp>
        <p:nvCxnSpPr>
          <p:cNvPr id="14" name="Google Shape;441;p66">
            <a:extLst>
              <a:ext uri="{FF2B5EF4-FFF2-40B4-BE49-F238E27FC236}">
                <a16:creationId xmlns:a16="http://schemas.microsoft.com/office/drawing/2014/main" id="{6DFE87EF-006C-892C-DA78-BE1302964386}"/>
              </a:ext>
            </a:extLst>
          </p:cNvPr>
          <p:cNvCxnSpPr/>
          <p:nvPr/>
        </p:nvCxnSpPr>
        <p:spPr>
          <a:xfrm rot="10800000">
            <a:off x="1387405" y="3738011"/>
            <a:ext cx="0" cy="1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442;p66">
            <a:extLst>
              <a:ext uri="{FF2B5EF4-FFF2-40B4-BE49-F238E27FC236}">
                <a16:creationId xmlns:a16="http://schemas.microsoft.com/office/drawing/2014/main" id="{FAFB14C3-B791-7088-D719-9EDE995CB0B1}"/>
              </a:ext>
            </a:extLst>
          </p:cNvPr>
          <p:cNvCxnSpPr/>
          <p:nvPr/>
        </p:nvCxnSpPr>
        <p:spPr>
          <a:xfrm>
            <a:off x="1329571" y="3739848"/>
            <a:ext cx="122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443;p66">
            <a:extLst>
              <a:ext uri="{FF2B5EF4-FFF2-40B4-BE49-F238E27FC236}">
                <a16:creationId xmlns:a16="http://schemas.microsoft.com/office/drawing/2014/main" id="{D8EF8CE2-DDBB-455C-3862-FDD04B4FAF53}"/>
              </a:ext>
            </a:extLst>
          </p:cNvPr>
          <p:cNvCxnSpPr/>
          <p:nvPr/>
        </p:nvCxnSpPr>
        <p:spPr>
          <a:xfrm rot="10800000" flipH="1">
            <a:off x="1538253" y="3862729"/>
            <a:ext cx="713100" cy="15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444;p66">
            <a:extLst>
              <a:ext uri="{FF2B5EF4-FFF2-40B4-BE49-F238E27FC236}">
                <a16:creationId xmlns:a16="http://schemas.microsoft.com/office/drawing/2014/main" id="{276D76DF-9B9F-7578-239A-006DFD5356A8}"/>
              </a:ext>
            </a:extLst>
          </p:cNvPr>
          <p:cNvSpPr txBox="1"/>
          <p:nvPr/>
        </p:nvSpPr>
        <p:spPr>
          <a:xfrm>
            <a:off x="2001472" y="4334730"/>
            <a:ext cx="6045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</a:rPr>
              <a:t>P</a:t>
            </a:r>
            <a:r>
              <a:rPr lang="en" sz="1300" baseline="-25000">
                <a:solidFill>
                  <a:srgbClr val="595959"/>
                </a:solidFill>
              </a:rPr>
              <a:t>atm</a:t>
            </a:r>
            <a:endParaRPr sz="1300" baseline="-25000">
              <a:solidFill>
                <a:srgbClr val="595959"/>
              </a:solidFill>
            </a:endParaRPr>
          </a:p>
        </p:txBody>
      </p:sp>
      <p:sp>
        <p:nvSpPr>
          <p:cNvPr id="18" name="Google Shape;445;p66">
            <a:extLst>
              <a:ext uri="{FF2B5EF4-FFF2-40B4-BE49-F238E27FC236}">
                <a16:creationId xmlns:a16="http://schemas.microsoft.com/office/drawing/2014/main" id="{8BF61D8F-4FD7-AF46-149A-771A0C9C3BFC}"/>
              </a:ext>
            </a:extLst>
          </p:cNvPr>
          <p:cNvSpPr txBox="1"/>
          <p:nvPr/>
        </p:nvSpPr>
        <p:spPr>
          <a:xfrm>
            <a:off x="1751965" y="4622705"/>
            <a:ext cx="13884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</a:rPr>
              <a:t>Solenoid Valve</a:t>
            </a:r>
            <a:endParaRPr sz="1300">
              <a:solidFill>
                <a:srgbClr val="595959"/>
              </a:solidFill>
            </a:endParaRPr>
          </a:p>
        </p:txBody>
      </p:sp>
      <p:pic>
        <p:nvPicPr>
          <p:cNvPr id="19" name="Google Shape;446;p66">
            <a:extLst>
              <a:ext uri="{FF2B5EF4-FFF2-40B4-BE49-F238E27FC236}">
                <a16:creationId xmlns:a16="http://schemas.microsoft.com/office/drawing/2014/main" id="{19D96E7F-2AC6-7251-AE25-A9B0CC89F0F2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277" y="3826430"/>
            <a:ext cx="159125" cy="155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447;p66">
            <a:extLst>
              <a:ext uri="{FF2B5EF4-FFF2-40B4-BE49-F238E27FC236}">
                <a16:creationId xmlns:a16="http://schemas.microsoft.com/office/drawing/2014/main" id="{4D3560D5-41E5-4C44-2652-891137EB69FA}"/>
              </a:ext>
            </a:extLst>
          </p:cNvPr>
          <p:cNvCxnSpPr/>
          <p:nvPr/>
        </p:nvCxnSpPr>
        <p:spPr>
          <a:xfrm rot="10800000" flipH="1">
            <a:off x="1536165" y="3862455"/>
            <a:ext cx="715500" cy="6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448;p66">
            <a:extLst>
              <a:ext uri="{FF2B5EF4-FFF2-40B4-BE49-F238E27FC236}">
                <a16:creationId xmlns:a16="http://schemas.microsoft.com/office/drawing/2014/main" id="{F7AD9A20-78C2-EB37-533D-5C9DB36B161C}"/>
              </a:ext>
            </a:extLst>
          </p:cNvPr>
          <p:cNvCxnSpPr/>
          <p:nvPr/>
        </p:nvCxnSpPr>
        <p:spPr>
          <a:xfrm flipH="1">
            <a:off x="2165413" y="4017363"/>
            <a:ext cx="87900" cy="900"/>
          </a:xfrm>
          <a:prstGeom prst="straightConnector1">
            <a:avLst/>
          </a:prstGeom>
          <a:noFill/>
          <a:ln w="38100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449;p66">
            <a:extLst>
              <a:ext uri="{FF2B5EF4-FFF2-40B4-BE49-F238E27FC236}">
                <a16:creationId xmlns:a16="http://schemas.microsoft.com/office/drawing/2014/main" id="{8AC5615F-F5C7-7E6C-A04F-6DC86D9052F8}"/>
              </a:ext>
            </a:extLst>
          </p:cNvPr>
          <p:cNvCxnSpPr/>
          <p:nvPr/>
        </p:nvCxnSpPr>
        <p:spPr>
          <a:xfrm>
            <a:off x="2171590" y="3999580"/>
            <a:ext cx="600" cy="186900"/>
          </a:xfrm>
          <a:prstGeom prst="straightConnector1">
            <a:avLst/>
          </a:prstGeom>
          <a:noFill/>
          <a:ln w="38100" cap="flat" cmpd="sng">
            <a:solidFill>
              <a:srgbClr val="A4C2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450;p66">
            <a:extLst>
              <a:ext uri="{FF2B5EF4-FFF2-40B4-BE49-F238E27FC236}">
                <a16:creationId xmlns:a16="http://schemas.microsoft.com/office/drawing/2014/main" id="{7E9C6AE7-DB38-4B3A-30DD-ACADCB3478B9}"/>
              </a:ext>
            </a:extLst>
          </p:cNvPr>
          <p:cNvSpPr/>
          <p:nvPr/>
        </p:nvSpPr>
        <p:spPr>
          <a:xfrm>
            <a:off x="2067557" y="4163626"/>
            <a:ext cx="208310" cy="250912"/>
          </a:xfrm>
          <a:prstGeom prst="flowChartMerge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451;p66">
            <a:extLst>
              <a:ext uri="{FF2B5EF4-FFF2-40B4-BE49-F238E27FC236}">
                <a16:creationId xmlns:a16="http://schemas.microsoft.com/office/drawing/2014/main" id="{2E7E063E-26EA-486F-84CF-07F0BA4EBB7D}"/>
              </a:ext>
            </a:extLst>
          </p:cNvPr>
          <p:cNvCxnSpPr>
            <a:cxnSpLocks/>
          </p:cNvCxnSpPr>
          <p:nvPr/>
        </p:nvCxnSpPr>
        <p:spPr>
          <a:xfrm>
            <a:off x="2486760" y="3939802"/>
            <a:ext cx="977477" cy="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453;p66">
            <a:extLst>
              <a:ext uri="{FF2B5EF4-FFF2-40B4-BE49-F238E27FC236}">
                <a16:creationId xmlns:a16="http://schemas.microsoft.com/office/drawing/2014/main" id="{C4AD9D7F-FD04-19B2-657E-A290941480A4}"/>
              </a:ext>
            </a:extLst>
          </p:cNvPr>
          <p:cNvCxnSpPr/>
          <p:nvPr/>
        </p:nvCxnSpPr>
        <p:spPr>
          <a:xfrm flipH="1">
            <a:off x="2361565" y="3390180"/>
            <a:ext cx="1200" cy="325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461;p66">
            <a:extLst>
              <a:ext uri="{FF2B5EF4-FFF2-40B4-BE49-F238E27FC236}">
                <a16:creationId xmlns:a16="http://schemas.microsoft.com/office/drawing/2014/main" id="{78CBE89C-F728-239A-A256-89A24E78A1D4}"/>
              </a:ext>
            </a:extLst>
          </p:cNvPr>
          <p:cNvSpPr/>
          <p:nvPr/>
        </p:nvSpPr>
        <p:spPr>
          <a:xfrm>
            <a:off x="1848690" y="2866455"/>
            <a:ext cx="1218300" cy="53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</a:t>
            </a:r>
            <a:endParaRPr dirty="0"/>
          </a:p>
        </p:txBody>
      </p:sp>
      <p:sp>
        <p:nvSpPr>
          <p:cNvPr id="27" name="Google Shape;463;p66">
            <a:extLst>
              <a:ext uri="{FF2B5EF4-FFF2-40B4-BE49-F238E27FC236}">
                <a16:creationId xmlns:a16="http://schemas.microsoft.com/office/drawing/2014/main" id="{400DD04C-0ED8-DAC3-84A5-B665A63433F9}"/>
              </a:ext>
            </a:extLst>
          </p:cNvPr>
          <p:cNvSpPr/>
          <p:nvPr/>
        </p:nvSpPr>
        <p:spPr>
          <a:xfrm>
            <a:off x="2236765" y="3702605"/>
            <a:ext cx="250800" cy="35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464;p66">
            <a:extLst>
              <a:ext uri="{FF2B5EF4-FFF2-40B4-BE49-F238E27FC236}">
                <a16:creationId xmlns:a16="http://schemas.microsoft.com/office/drawing/2014/main" id="{1D376E4E-C12D-B9A8-095D-9513E1D1CA72}"/>
              </a:ext>
            </a:extLst>
          </p:cNvPr>
          <p:cNvCxnSpPr>
            <a:cxnSpLocks/>
            <a:stCxn id="27" idx="1"/>
          </p:cNvCxnSpPr>
          <p:nvPr/>
        </p:nvCxnSpPr>
        <p:spPr>
          <a:xfrm>
            <a:off x="2236765" y="3880055"/>
            <a:ext cx="246575" cy="586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465;p66">
            <a:extLst>
              <a:ext uri="{FF2B5EF4-FFF2-40B4-BE49-F238E27FC236}">
                <a16:creationId xmlns:a16="http://schemas.microsoft.com/office/drawing/2014/main" id="{E6C47C7D-BAC8-AB8C-6939-7E414F257F0A}"/>
              </a:ext>
            </a:extLst>
          </p:cNvPr>
          <p:cNvCxnSpPr/>
          <p:nvPr/>
        </p:nvCxnSpPr>
        <p:spPr>
          <a:xfrm>
            <a:off x="2236867" y="4014496"/>
            <a:ext cx="7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466;p66">
            <a:extLst>
              <a:ext uri="{FF2B5EF4-FFF2-40B4-BE49-F238E27FC236}">
                <a16:creationId xmlns:a16="http://schemas.microsoft.com/office/drawing/2014/main" id="{95318DBF-70D9-5512-E2A0-A232F7113607}"/>
              </a:ext>
            </a:extLst>
          </p:cNvPr>
          <p:cNvCxnSpPr/>
          <p:nvPr/>
        </p:nvCxnSpPr>
        <p:spPr>
          <a:xfrm>
            <a:off x="2310692" y="3992846"/>
            <a:ext cx="0" cy="4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451;p66">
            <a:extLst>
              <a:ext uri="{FF2B5EF4-FFF2-40B4-BE49-F238E27FC236}">
                <a16:creationId xmlns:a16="http://schemas.microsoft.com/office/drawing/2014/main" id="{CD8EDF1C-19B3-E0DD-4128-52AE1CC85625}"/>
              </a:ext>
            </a:extLst>
          </p:cNvPr>
          <p:cNvCxnSpPr>
            <a:cxnSpLocks/>
          </p:cNvCxnSpPr>
          <p:nvPr/>
        </p:nvCxnSpPr>
        <p:spPr>
          <a:xfrm flipH="1" flipV="1">
            <a:off x="3464237" y="3930386"/>
            <a:ext cx="12440" cy="933324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451;p66">
            <a:extLst>
              <a:ext uri="{FF2B5EF4-FFF2-40B4-BE49-F238E27FC236}">
                <a16:creationId xmlns:a16="http://schemas.microsoft.com/office/drawing/2014/main" id="{41D8BE06-624B-84D6-A705-7766936152AF}"/>
              </a:ext>
            </a:extLst>
          </p:cNvPr>
          <p:cNvCxnSpPr>
            <a:cxnSpLocks/>
          </p:cNvCxnSpPr>
          <p:nvPr/>
        </p:nvCxnSpPr>
        <p:spPr>
          <a:xfrm flipV="1">
            <a:off x="3464237" y="4839682"/>
            <a:ext cx="2177913" cy="953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451;p66">
            <a:extLst>
              <a:ext uri="{FF2B5EF4-FFF2-40B4-BE49-F238E27FC236}">
                <a16:creationId xmlns:a16="http://schemas.microsoft.com/office/drawing/2014/main" id="{F813F214-ADF6-7AAC-461B-BA0EDC4818B7}"/>
              </a:ext>
            </a:extLst>
          </p:cNvPr>
          <p:cNvCxnSpPr>
            <a:cxnSpLocks/>
            <a:endCxn id="1043" idx="3"/>
          </p:cNvCxnSpPr>
          <p:nvPr/>
        </p:nvCxnSpPr>
        <p:spPr>
          <a:xfrm flipH="1" flipV="1">
            <a:off x="5598089" y="4090078"/>
            <a:ext cx="15758" cy="773632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451;p66">
            <a:extLst>
              <a:ext uri="{FF2B5EF4-FFF2-40B4-BE49-F238E27FC236}">
                <a16:creationId xmlns:a16="http://schemas.microsoft.com/office/drawing/2014/main" id="{91419AD3-AB31-F080-07FA-1A6458FC0324}"/>
              </a:ext>
            </a:extLst>
          </p:cNvPr>
          <p:cNvCxnSpPr>
            <a:cxnSpLocks/>
            <a:stCxn id="1041" idx="1"/>
          </p:cNvCxnSpPr>
          <p:nvPr/>
        </p:nvCxnSpPr>
        <p:spPr>
          <a:xfrm flipH="1">
            <a:off x="3483946" y="4336108"/>
            <a:ext cx="227850" cy="1239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C22A8EC-B542-7F3B-9D70-93EC56D6F7BB}"/>
              </a:ext>
            </a:extLst>
          </p:cNvPr>
          <p:cNvSpPr txBox="1"/>
          <p:nvPr/>
        </p:nvSpPr>
        <p:spPr>
          <a:xfrm>
            <a:off x="6152551" y="2322820"/>
            <a:ext cx="2414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MRI Demo 1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MRI Demo 2</a:t>
            </a:r>
            <a:endParaRPr lang="en-CA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2183014-908D-EFF4-1238-13818CACF86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927" y="3631045"/>
            <a:ext cx="2520412" cy="13747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3662FFAF-B5F1-C822-E24C-3AED457B5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2">
            <a:extLst>
              <a:ext uri="{FF2B5EF4-FFF2-40B4-BE49-F238E27FC236}">
                <a16:creationId xmlns:a16="http://schemas.microsoft.com/office/drawing/2014/main" id="{4C629241-3C6F-D707-F806-942B69F361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en" dirty="0"/>
              <a:t>Multiplexed Single Cell Secretion Assays</a:t>
            </a:r>
            <a:endParaRPr dirty="0"/>
          </a:p>
        </p:txBody>
      </p:sp>
      <p:sp>
        <p:nvSpPr>
          <p:cNvPr id="329" name="Google Shape;329;p62">
            <a:extLst>
              <a:ext uri="{FF2B5EF4-FFF2-40B4-BE49-F238E27FC236}">
                <a16:creationId xmlns:a16="http://schemas.microsoft.com/office/drawing/2014/main" id="{12973672-0199-FD2F-8025-0A7F65C476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30" name="Google Shape;330;p62">
            <a:extLst>
              <a:ext uri="{FF2B5EF4-FFF2-40B4-BE49-F238E27FC236}">
                <a16:creationId xmlns:a16="http://schemas.microsoft.com/office/drawing/2014/main" id="{AF28E445-D2A1-FD0F-D4B3-0E38EBF2AAC3}"/>
              </a:ext>
            </a:extLst>
          </p:cNvPr>
          <p:cNvSpPr txBox="1"/>
          <p:nvPr/>
        </p:nvSpPr>
        <p:spPr>
          <a:xfrm>
            <a:off x="902700" y="3121600"/>
            <a:ext cx="73386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July - December 2024</a:t>
            </a:r>
            <a:endParaRPr sz="18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Supervisor: Dr. Hongshen Ma</a:t>
            </a:r>
            <a:endParaRPr sz="1800" dirty="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3460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9FCE1FD6-1AB1-525A-F5A2-BF7F844DD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>
            <a:extLst>
              <a:ext uri="{FF2B5EF4-FFF2-40B4-BE49-F238E27FC236}">
                <a16:creationId xmlns:a16="http://schemas.microsoft.com/office/drawing/2014/main" id="{5F33512A-766C-BD1E-BE9E-845635670F1F}"/>
              </a:ext>
            </a:extLst>
          </p:cNvPr>
          <p:cNvSpPr txBox="1"/>
          <p:nvPr/>
        </p:nvSpPr>
        <p:spPr>
          <a:xfrm>
            <a:off x="4436425" y="1269276"/>
            <a:ext cx="88329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Insulin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129" name="Google Shape;129;p14">
            <a:extLst>
              <a:ext uri="{FF2B5EF4-FFF2-40B4-BE49-F238E27FC236}">
                <a16:creationId xmlns:a16="http://schemas.microsoft.com/office/drawing/2014/main" id="{0E5090D5-6A57-7199-7762-303D670ACF8C}"/>
              </a:ext>
            </a:extLst>
          </p:cNvPr>
          <p:cNvSpPr txBox="1"/>
          <p:nvPr/>
        </p:nvSpPr>
        <p:spPr>
          <a:xfrm>
            <a:off x="842123" y="2190544"/>
            <a:ext cx="24909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Pancreatic Beta Cells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130" name="Google Shape;130;p14">
            <a:extLst>
              <a:ext uri="{FF2B5EF4-FFF2-40B4-BE49-F238E27FC236}">
                <a16:creationId xmlns:a16="http://schemas.microsoft.com/office/drawing/2014/main" id="{510BC3F5-8FD2-4F58-CBF2-4D78D832EE62}"/>
              </a:ext>
            </a:extLst>
          </p:cNvPr>
          <p:cNvSpPr txBox="1"/>
          <p:nvPr/>
        </p:nvSpPr>
        <p:spPr>
          <a:xfrm>
            <a:off x="8004775" y="3912636"/>
            <a:ext cx="103532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Not Enough Donors</a:t>
            </a:r>
          </a:p>
        </p:txBody>
      </p:sp>
      <p:sp>
        <p:nvSpPr>
          <p:cNvPr id="131" name="Google Shape;131;p14">
            <a:extLst>
              <a:ext uri="{FF2B5EF4-FFF2-40B4-BE49-F238E27FC236}">
                <a16:creationId xmlns:a16="http://schemas.microsoft.com/office/drawing/2014/main" id="{314754C2-2B8B-8784-4FA7-C8DAB0FFEE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15" name="Google Shape;139;p14">
            <a:extLst>
              <a:ext uri="{FF2B5EF4-FFF2-40B4-BE49-F238E27FC236}">
                <a16:creationId xmlns:a16="http://schemas.microsoft.com/office/drawing/2014/main" id="{8A755546-74A9-96D0-0476-0398A02B9394}"/>
              </a:ext>
            </a:extLst>
          </p:cNvPr>
          <p:cNvSpPr txBox="1"/>
          <p:nvPr/>
        </p:nvSpPr>
        <p:spPr>
          <a:xfrm>
            <a:off x="334641" y="3534886"/>
            <a:ext cx="28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Treatments</a:t>
            </a:r>
            <a:endParaRPr sz="1800" dirty="0">
              <a:solidFill>
                <a:schemeClr val="dk2"/>
              </a:solidFill>
            </a:endParaRPr>
          </a:p>
        </p:txBody>
      </p:sp>
      <p:cxnSp>
        <p:nvCxnSpPr>
          <p:cNvPr id="16" name="Google Shape;140;p14">
            <a:extLst>
              <a:ext uri="{FF2B5EF4-FFF2-40B4-BE49-F238E27FC236}">
                <a16:creationId xmlns:a16="http://schemas.microsoft.com/office/drawing/2014/main" id="{EC77C502-C203-10F5-E2C1-240EDC222CF7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666068" y="3154423"/>
            <a:ext cx="1030371" cy="6271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142;p14">
            <a:extLst>
              <a:ext uri="{FF2B5EF4-FFF2-40B4-BE49-F238E27FC236}">
                <a16:creationId xmlns:a16="http://schemas.microsoft.com/office/drawing/2014/main" id="{D25E2A29-E0EE-1433-5AB8-41A12A325AC4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666068" y="3781586"/>
            <a:ext cx="1030371" cy="75720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141;p14">
            <a:extLst>
              <a:ext uri="{FF2B5EF4-FFF2-40B4-BE49-F238E27FC236}">
                <a16:creationId xmlns:a16="http://schemas.microsoft.com/office/drawing/2014/main" id="{65D56B04-C516-AEB0-E0EB-C706159263A7}"/>
              </a:ext>
            </a:extLst>
          </p:cNvPr>
          <p:cNvSpPr/>
          <p:nvPr/>
        </p:nvSpPr>
        <p:spPr>
          <a:xfrm>
            <a:off x="2696439" y="2915623"/>
            <a:ext cx="2571900" cy="477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Insulin Injections</a:t>
            </a:r>
            <a:endParaRPr sz="1200" dirty="0"/>
          </a:p>
        </p:txBody>
      </p:sp>
      <p:sp>
        <p:nvSpPr>
          <p:cNvPr id="19" name="Google Shape;143;p14">
            <a:extLst>
              <a:ext uri="{FF2B5EF4-FFF2-40B4-BE49-F238E27FC236}">
                <a16:creationId xmlns:a16="http://schemas.microsoft.com/office/drawing/2014/main" id="{15F6031A-1CCB-4A2B-B0FF-390976C698CC}"/>
              </a:ext>
            </a:extLst>
          </p:cNvPr>
          <p:cNvSpPr/>
          <p:nvPr/>
        </p:nvSpPr>
        <p:spPr>
          <a:xfrm>
            <a:off x="2696439" y="4299991"/>
            <a:ext cx="2571900" cy="477600"/>
          </a:xfrm>
          <a:prstGeom prst="rect">
            <a:avLst/>
          </a:prstGeom>
          <a:solidFill>
            <a:srgbClr val="D7F1E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Beta Cell Transplants</a:t>
            </a:r>
            <a:endParaRPr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07AF49-28B4-345F-2A5A-995C68764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62" y="674833"/>
            <a:ext cx="1543250" cy="1581262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9D9005EC-C768-E1E7-F93A-1507EB9EEB43}"/>
              </a:ext>
            </a:extLst>
          </p:cNvPr>
          <p:cNvSpPr/>
          <p:nvPr/>
        </p:nvSpPr>
        <p:spPr>
          <a:xfrm>
            <a:off x="914395" y="769323"/>
            <a:ext cx="346746" cy="1271219"/>
          </a:xfrm>
          <a:prstGeom prst="down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E9A8525-9626-867A-BDFD-84E1CCEFC840}"/>
              </a:ext>
            </a:extLst>
          </p:cNvPr>
          <p:cNvSpPr/>
          <p:nvPr/>
        </p:nvSpPr>
        <p:spPr>
          <a:xfrm>
            <a:off x="3982389" y="809298"/>
            <a:ext cx="346746" cy="1271219"/>
          </a:xfrm>
          <a:prstGeom prst="down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26CB8D-E169-4481-4C01-4B4AE170E830}"/>
              </a:ext>
            </a:extLst>
          </p:cNvPr>
          <p:cNvCxnSpPr>
            <a:stCxn id="11" idx="3"/>
          </p:cNvCxnSpPr>
          <p:nvPr/>
        </p:nvCxnSpPr>
        <p:spPr>
          <a:xfrm>
            <a:off x="2728211" y="1465464"/>
            <a:ext cx="1188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Google Shape;129;p14">
            <a:extLst>
              <a:ext uri="{FF2B5EF4-FFF2-40B4-BE49-F238E27FC236}">
                <a16:creationId xmlns:a16="http://schemas.microsoft.com/office/drawing/2014/main" id="{18C3A53B-2E0D-5CC0-9D09-094E8578708A}"/>
              </a:ext>
            </a:extLst>
          </p:cNvPr>
          <p:cNvSpPr txBox="1"/>
          <p:nvPr/>
        </p:nvSpPr>
        <p:spPr>
          <a:xfrm>
            <a:off x="5903096" y="1201298"/>
            <a:ext cx="3001704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</a:rPr>
              <a:t>Type 1 Diabetes</a:t>
            </a:r>
            <a:endParaRPr sz="2400" b="1" dirty="0">
              <a:solidFill>
                <a:schemeClr val="dk2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B08038C-4A57-0276-5536-F3223AA03E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197" y="2239918"/>
            <a:ext cx="1849992" cy="1386221"/>
          </a:xfrm>
          <a:prstGeom prst="rect">
            <a:avLst/>
          </a:prstGeom>
        </p:spPr>
      </p:pic>
      <p:sp>
        <p:nvSpPr>
          <p:cNvPr id="31" name="Google Shape;143;p14">
            <a:extLst>
              <a:ext uri="{FF2B5EF4-FFF2-40B4-BE49-F238E27FC236}">
                <a16:creationId xmlns:a16="http://schemas.microsoft.com/office/drawing/2014/main" id="{1A32DFF3-7B3E-CE14-AF7E-4A875B9E07A9}"/>
              </a:ext>
            </a:extLst>
          </p:cNvPr>
          <p:cNvSpPr/>
          <p:nvPr/>
        </p:nvSpPr>
        <p:spPr>
          <a:xfrm>
            <a:off x="5899382" y="3962497"/>
            <a:ext cx="1695042" cy="337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Donor Beta Cells</a:t>
            </a:r>
            <a:endParaRPr sz="1000" dirty="0"/>
          </a:p>
        </p:txBody>
      </p:sp>
      <p:sp>
        <p:nvSpPr>
          <p:cNvPr id="34" name="Google Shape;143;p14">
            <a:extLst>
              <a:ext uri="{FF2B5EF4-FFF2-40B4-BE49-F238E27FC236}">
                <a16:creationId xmlns:a16="http://schemas.microsoft.com/office/drawing/2014/main" id="{6E5A1592-139F-49AA-57E3-B02238E5C4FB}"/>
              </a:ext>
            </a:extLst>
          </p:cNvPr>
          <p:cNvSpPr/>
          <p:nvPr/>
        </p:nvSpPr>
        <p:spPr>
          <a:xfrm>
            <a:off x="5899382" y="4687477"/>
            <a:ext cx="1695042" cy="337494"/>
          </a:xfrm>
          <a:prstGeom prst="rect">
            <a:avLst/>
          </a:prstGeom>
          <a:solidFill>
            <a:srgbClr val="D7F1E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Repurposed Stem Cells</a:t>
            </a:r>
            <a:endParaRPr sz="1000" dirty="0"/>
          </a:p>
        </p:txBody>
      </p:sp>
      <p:cxnSp>
        <p:nvCxnSpPr>
          <p:cNvPr id="35" name="Google Shape;142;p14">
            <a:extLst>
              <a:ext uri="{FF2B5EF4-FFF2-40B4-BE49-F238E27FC236}">
                <a16:creationId xmlns:a16="http://schemas.microsoft.com/office/drawing/2014/main" id="{C8A8A29F-31C3-FCFE-6F83-6105FB3B1FF4}"/>
              </a:ext>
            </a:extLst>
          </p:cNvPr>
          <p:cNvCxnSpPr>
            <a:cxnSpLocks/>
            <a:stCxn id="19" idx="3"/>
            <a:endCxn id="34" idx="1"/>
          </p:cNvCxnSpPr>
          <p:nvPr/>
        </p:nvCxnSpPr>
        <p:spPr>
          <a:xfrm>
            <a:off x="5268339" y="4538791"/>
            <a:ext cx="631043" cy="3174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142;p14">
            <a:extLst>
              <a:ext uri="{FF2B5EF4-FFF2-40B4-BE49-F238E27FC236}">
                <a16:creationId xmlns:a16="http://schemas.microsoft.com/office/drawing/2014/main" id="{36E7DEA9-D960-BD77-79E5-0925458EDB5A}"/>
              </a:ext>
            </a:extLst>
          </p:cNvPr>
          <p:cNvCxnSpPr>
            <a:cxnSpLocks/>
            <a:stCxn id="19" idx="3"/>
            <a:endCxn id="31" idx="1"/>
          </p:cNvCxnSpPr>
          <p:nvPr/>
        </p:nvCxnSpPr>
        <p:spPr>
          <a:xfrm flipV="1">
            <a:off x="5268339" y="4131244"/>
            <a:ext cx="631043" cy="4075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5796245C-121F-77B9-9A3C-9D9F299C47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4189" y="4687477"/>
            <a:ext cx="375663" cy="33749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4D8FE5B-262C-98DE-8F07-56F98078A6E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2154" y="4658663"/>
            <a:ext cx="416904" cy="427172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1807CB-A8E9-D38D-BA7A-760AC75532D8}"/>
              </a:ext>
            </a:extLst>
          </p:cNvPr>
          <p:cNvCxnSpPr>
            <a:cxnSpLocks/>
          </p:cNvCxnSpPr>
          <p:nvPr/>
        </p:nvCxnSpPr>
        <p:spPr>
          <a:xfrm>
            <a:off x="8108674" y="4856224"/>
            <a:ext cx="3434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60C60A53-B8C8-BDFD-2162-C7763C5690E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483" y="3937850"/>
            <a:ext cx="416904" cy="427172"/>
          </a:xfrm>
          <a:prstGeom prst="rect">
            <a:avLst/>
          </a:prstGeom>
        </p:spPr>
      </p:pic>
      <p:sp>
        <p:nvSpPr>
          <p:cNvPr id="2" name="Google Shape;1668;p84">
            <a:extLst>
              <a:ext uri="{FF2B5EF4-FFF2-40B4-BE49-F238E27FC236}">
                <a16:creationId xmlns:a16="http://schemas.microsoft.com/office/drawing/2014/main" id="{B6DB07A2-7514-01D6-B23A-A07D12698940}"/>
              </a:ext>
            </a:extLst>
          </p:cNvPr>
          <p:cNvSpPr/>
          <p:nvPr/>
        </p:nvSpPr>
        <p:spPr>
          <a:xfrm>
            <a:off x="0" y="4836332"/>
            <a:ext cx="3626100" cy="25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3281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>
          <a:extLst>
            <a:ext uri="{FF2B5EF4-FFF2-40B4-BE49-F238E27FC236}">
              <a16:creationId xmlns:a16="http://schemas.microsoft.com/office/drawing/2014/main" id="{5EB772B2-2D03-1505-FA0D-B2FF58C63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>
            <a:extLst>
              <a:ext uri="{FF2B5EF4-FFF2-40B4-BE49-F238E27FC236}">
                <a16:creationId xmlns:a16="http://schemas.microsoft.com/office/drawing/2014/main" id="{FE9A6BFF-1CA1-9B95-8419-4485CB1170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B18339D-C01E-B5FB-E0CE-E42CDAAFD325}"/>
              </a:ext>
            </a:extLst>
          </p:cNvPr>
          <p:cNvGrpSpPr/>
          <p:nvPr/>
        </p:nvGrpSpPr>
        <p:grpSpPr>
          <a:xfrm>
            <a:off x="812040" y="847575"/>
            <a:ext cx="2420165" cy="801212"/>
            <a:chOff x="406855" y="989488"/>
            <a:chExt cx="1204869" cy="4271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86A59A2-A940-C45F-8016-62B50C03D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6855" y="1018302"/>
              <a:ext cx="375663" cy="33749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25F21C-2534-CE90-F8AA-9330DB2BA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4820" y="989488"/>
              <a:ext cx="416904" cy="427172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7FE83FF-17B6-D6CC-9288-58B0AE2BAA01}"/>
                </a:ext>
              </a:extLst>
            </p:cNvPr>
            <p:cNvCxnSpPr>
              <a:cxnSpLocks/>
            </p:cNvCxnSpPr>
            <p:nvPr/>
          </p:nvCxnSpPr>
          <p:spPr>
            <a:xfrm>
              <a:off x="851340" y="1187049"/>
              <a:ext cx="34348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Google Shape;129;p14">
            <a:extLst>
              <a:ext uri="{FF2B5EF4-FFF2-40B4-BE49-F238E27FC236}">
                <a16:creationId xmlns:a16="http://schemas.microsoft.com/office/drawing/2014/main" id="{C0DB80E3-8E8C-37EF-2769-C5C12205E58B}"/>
              </a:ext>
            </a:extLst>
          </p:cNvPr>
          <p:cNvSpPr txBox="1"/>
          <p:nvPr/>
        </p:nvSpPr>
        <p:spPr>
          <a:xfrm>
            <a:off x="660568" y="1641309"/>
            <a:ext cx="24909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Stem Cell  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51" name="Google Shape;129;p14">
            <a:extLst>
              <a:ext uri="{FF2B5EF4-FFF2-40B4-BE49-F238E27FC236}">
                <a16:creationId xmlns:a16="http://schemas.microsoft.com/office/drawing/2014/main" id="{C2288702-7106-308C-A52B-03F7F7E9DBE2}"/>
              </a:ext>
            </a:extLst>
          </p:cNvPr>
          <p:cNvSpPr txBox="1"/>
          <p:nvPr/>
        </p:nvSpPr>
        <p:spPr>
          <a:xfrm>
            <a:off x="2326265" y="1644439"/>
            <a:ext cx="24909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Beta Cell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61" name="Google Shape;129;p14">
            <a:extLst>
              <a:ext uri="{FF2B5EF4-FFF2-40B4-BE49-F238E27FC236}">
                <a16:creationId xmlns:a16="http://schemas.microsoft.com/office/drawing/2014/main" id="{3EBEC1B3-5312-9263-09A4-362FFC6C5B82}"/>
              </a:ext>
            </a:extLst>
          </p:cNvPr>
          <p:cNvSpPr txBox="1"/>
          <p:nvPr/>
        </p:nvSpPr>
        <p:spPr>
          <a:xfrm>
            <a:off x="6779428" y="1649524"/>
            <a:ext cx="24909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Donor Beta Cells</a:t>
            </a:r>
            <a:endParaRPr sz="1600" dirty="0">
              <a:solidFill>
                <a:schemeClr val="dk2"/>
              </a:solidFill>
            </a:endParaRP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A6DDD1C6-3EA9-A252-DFCE-1DBCCCDDE82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102" y="901619"/>
            <a:ext cx="781951" cy="801212"/>
          </a:xfrm>
          <a:prstGeom prst="rect">
            <a:avLst/>
          </a:prstGeom>
        </p:spPr>
      </p:pic>
      <p:cxnSp>
        <p:nvCxnSpPr>
          <p:cNvPr id="151" name="Google Shape;140;p14">
            <a:extLst>
              <a:ext uri="{FF2B5EF4-FFF2-40B4-BE49-F238E27FC236}">
                <a16:creationId xmlns:a16="http://schemas.microsoft.com/office/drawing/2014/main" id="{BD3EDD39-7E5B-0437-CB44-539C172AAD52}"/>
              </a:ext>
            </a:extLst>
          </p:cNvPr>
          <p:cNvCxnSpPr>
            <a:cxnSpLocks/>
          </p:cNvCxnSpPr>
          <p:nvPr/>
        </p:nvCxnSpPr>
        <p:spPr>
          <a:xfrm flipV="1">
            <a:off x="3052591" y="901619"/>
            <a:ext cx="1007786" cy="1793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42;p14">
            <a:extLst>
              <a:ext uri="{FF2B5EF4-FFF2-40B4-BE49-F238E27FC236}">
                <a16:creationId xmlns:a16="http://schemas.microsoft.com/office/drawing/2014/main" id="{2FF977FC-23D3-9DED-CBB1-FB20246D83F4}"/>
              </a:ext>
            </a:extLst>
          </p:cNvPr>
          <p:cNvCxnSpPr>
            <a:cxnSpLocks/>
          </p:cNvCxnSpPr>
          <p:nvPr/>
        </p:nvCxnSpPr>
        <p:spPr>
          <a:xfrm>
            <a:off x="3052591" y="1394460"/>
            <a:ext cx="1031965" cy="1665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40;p14">
            <a:extLst>
              <a:ext uri="{FF2B5EF4-FFF2-40B4-BE49-F238E27FC236}">
                <a16:creationId xmlns:a16="http://schemas.microsoft.com/office/drawing/2014/main" id="{11AF6073-E3A7-2821-9C9C-DFF8B91FB9D8}"/>
              </a:ext>
            </a:extLst>
          </p:cNvPr>
          <p:cNvCxnSpPr>
            <a:cxnSpLocks/>
          </p:cNvCxnSpPr>
          <p:nvPr/>
        </p:nvCxnSpPr>
        <p:spPr>
          <a:xfrm flipH="1" flipV="1">
            <a:off x="6251215" y="907928"/>
            <a:ext cx="1007786" cy="1793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42;p14">
            <a:extLst>
              <a:ext uri="{FF2B5EF4-FFF2-40B4-BE49-F238E27FC236}">
                <a16:creationId xmlns:a16="http://schemas.microsoft.com/office/drawing/2014/main" id="{51C48AC9-38CC-6D4F-045B-BF487E18FD26}"/>
              </a:ext>
            </a:extLst>
          </p:cNvPr>
          <p:cNvCxnSpPr>
            <a:cxnSpLocks/>
          </p:cNvCxnSpPr>
          <p:nvPr/>
        </p:nvCxnSpPr>
        <p:spPr>
          <a:xfrm flipH="1">
            <a:off x="6251215" y="1400769"/>
            <a:ext cx="1031965" cy="1665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" name="Google Shape;128;p14">
            <a:extLst>
              <a:ext uri="{FF2B5EF4-FFF2-40B4-BE49-F238E27FC236}">
                <a16:creationId xmlns:a16="http://schemas.microsoft.com/office/drawing/2014/main" id="{728B8A64-1794-1C82-9EEF-B73588649819}"/>
              </a:ext>
            </a:extLst>
          </p:cNvPr>
          <p:cNvSpPr txBox="1"/>
          <p:nvPr/>
        </p:nvSpPr>
        <p:spPr>
          <a:xfrm>
            <a:off x="4032126" y="701348"/>
            <a:ext cx="88329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Insulin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72" name="Google Shape;128;p14">
            <a:extLst>
              <a:ext uri="{FF2B5EF4-FFF2-40B4-BE49-F238E27FC236}">
                <a16:creationId xmlns:a16="http://schemas.microsoft.com/office/drawing/2014/main" id="{C3BDF2EA-200E-5B8C-ED44-819F78F0FCDB}"/>
              </a:ext>
            </a:extLst>
          </p:cNvPr>
          <p:cNvSpPr txBox="1"/>
          <p:nvPr/>
        </p:nvSpPr>
        <p:spPr>
          <a:xfrm>
            <a:off x="5662806" y="724208"/>
            <a:ext cx="88329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Insulin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73" name="Google Shape;128;p14">
            <a:extLst>
              <a:ext uri="{FF2B5EF4-FFF2-40B4-BE49-F238E27FC236}">
                <a16:creationId xmlns:a16="http://schemas.microsoft.com/office/drawing/2014/main" id="{AEE0443B-329E-B24F-6D29-91E740A33AC4}"/>
              </a:ext>
            </a:extLst>
          </p:cNvPr>
          <p:cNvSpPr txBox="1"/>
          <p:nvPr/>
        </p:nvSpPr>
        <p:spPr>
          <a:xfrm>
            <a:off x="4032126" y="1387148"/>
            <a:ext cx="88329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Glucagon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74" name="Google Shape;128;p14">
            <a:extLst>
              <a:ext uri="{FF2B5EF4-FFF2-40B4-BE49-F238E27FC236}">
                <a16:creationId xmlns:a16="http://schemas.microsoft.com/office/drawing/2014/main" id="{CA42A843-D65A-1EA1-6CD6-023EF43BC89C}"/>
              </a:ext>
            </a:extLst>
          </p:cNvPr>
          <p:cNvSpPr txBox="1"/>
          <p:nvPr/>
        </p:nvSpPr>
        <p:spPr>
          <a:xfrm>
            <a:off x="5487546" y="1392863"/>
            <a:ext cx="88329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</a:rPr>
              <a:t>Glucagon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75" name="Equals 174">
            <a:extLst>
              <a:ext uri="{FF2B5EF4-FFF2-40B4-BE49-F238E27FC236}">
                <a16:creationId xmlns:a16="http://schemas.microsoft.com/office/drawing/2014/main" id="{FE1160E3-72D3-E3A5-B68C-89CF57ED6ABF}"/>
              </a:ext>
            </a:extLst>
          </p:cNvPr>
          <p:cNvSpPr/>
          <p:nvPr/>
        </p:nvSpPr>
        <p:spPr>
          <a:xfrm>
            <a:off x="4861901" y="724208"/>
            <a:ext cx="547042" cy="344096"/>
          </a:xfrm>
          <a:prstGeom prst="mathEqual">
            <a:avLst>
              <a:gd name="adj1" fmla="val 10233"/>
              <a:gd name="adj2" fmla="val 2172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6" name="Equals 175">
            <a:extLst>
              <a:ext uri="{FF2B5EF4-FFF2-40B4-BE49-F238E27FC236}">
                <a16:creationId xmlns:a16="http://schemas.microsoft.com/office/drawing/2014/main" id="{FB5EBD79-BAC6-C76B-B538-5B50633A3970}"/>
              </a:ext>
            </a:extLst>
          </p:cNvPr>
          <p:cNvSpPr/>
          <p:nvPr/>
        </p:nvSpPr>
        <p:spPr>
          <a:xfrm>
            <a:off x="4872103" y="1417628"/>
            <a:ext cx="547042" cy="344096"/>
          </a:xfrm>
          <a:prstGeom prst="mathEqual">
            <a:avLst>
              <a:gd name="adj1" fmla="val 10233"/>
              <a:gd name="adj2" fmla="val 2172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7" name="Google Shape;128;p14">
            <a:extLst>
              <a:ext uri="{FF2B5EF4-FFF2-40B4-BE49-F238E27FC236}">
                <a16:creationId xmlns:a16="http://schemas.microsoft.com/office/drawing/2014/main" id="{CFB30CB5-BF42-7F64-7726-4AF1D3DDC70C}"/>
              </a:ext>
            </a:extLst>
          </p:cNvPr>
          <p:cNvSpPr txBox="1"/>
          <p:nvPr/>
        </p:nvSpPr>
        <p:spPr>
          <a:xfrm>
            <a:off x="4949907" y="454172"/>
            <a:ext cx="88329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</a:rPr>
              <a:t>?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178" name="Google Shape;128;p14">
            <a:extLst>
              <a:ext uri="{FF2B5EF4-FFF2-40B4-BE49-F238E27FC236}">
                <a16:creationId xmlns:a16="http://schemas.microsoft.com/office/drawing/2014/main" id="{53D9026D-3070-7874-D75C-4338294417CC}"/>
              </a:ext>
            </a:extLst>
          </p:cNvPr>
          <p:cNvSpPr txBox="1"/>
          <p:nvPr/>
        </p:nvSpPr>
        <p:spPr>
          <a:xfrm>
            <a:off x="4957057" y="1157833"/>
            <a:ext cx="883296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</a:rPr>
              <a:t>?</a:t>
            </a:r>
            <a:endParaRPr sz="1600" b="1" dirty="0">
              <a:solidFill>
                <a:schemeClr val="tx1"/>
              </a:solidFill>
            </a:endParaRPr>
          </a:p>
        </p:txBody>
      </p:sp>
      <p:pic>
        <p:nvPicPr>
          <p:cNvPr id="257" name="Picture 256">
            <a:extLst>
              <a:ext uri="{FF2B5EF4-FFF2-40B4-BE49-F238E27FC236}">
                <a16:creationId xmlns:a16="http://schemas.microsoft.com/office/drawing/2014/main" id="{5B63D81A-DD3E-1729-F8FF-55F97C411F3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212" y="2417701"/>
            <a:ext cx="1518680" cy="1507675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E1ED2F51-6CAC-8346-016E-C4827CC6517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32" y="4313087"/>
            <a:ext cx="1763290" cy="396033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7A7714C9-AC37-C8C0-7892-60E3060BBFB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6344" y="3254174"/>
            <a:ext cx="908909" cy="875875"/>
          </a:xfrm>
          <a:prstGeom prst="rect">
            <a:avLst/>
          </a:prstGeom>
        </p:spPr>
      </p:pic>
      <p:sp>
        <p:nvSpPr>
          <p:cNvPr id="261" name="Google Shape;237;p15">
            <a:extLst>
              <a:ext uri="{FF2B5EF4-FFF2-40B4-BE49-F238E27FC236}">
                <a16:creationId xmlns:a16="http://schemas.microsoft.com/office/drawing/2014/main" id="{8EE26246-C2BE-ACCC-ED3E-90B639521D0A}"/>
              </a:ext>
            </a:extLst>
          </p:cNvPr>
          <p:cNvSpPr/>
          <p:nvPr/>
        </p:nvSpPr>
        <p:spPr>
          <a:xfrm>
            <a:off x="5067481" y="4050326"/>
            <a:ext cx="567900" cy="572700"/>
          </a:xfrm>
          <a:prstGeom prst="ellipse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1">
                <a:alpha val="62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37;p15">
            <a:extLst>
              <a:ext uri="{FF2B5EF4-FFF2-40B4-BE49-F238E27FC236}">
                <a16:creationId xmlns:a16="http://schemas.microsoft.com/office/drawing/2014/main" id="{E391F363-EE5D-E519-14FB-601514EC407E}"/>
              </a:ext>
            </a:extLst>
          </p:cNvPr>
          <p:cNvSpPr/>
          <p:nvPr/>
        </p:nvSpPr>
        <p:spPr>
          <a:xfrm>
            <a:off x="5165557" y="2654777"/>
            <a:ext cx="267996" cy="253153"/>
          </a:xfrm>
          <a:prstGeom prst="ellipse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  <a:effectLst>
            <a:glow rad="152400">
              <a:schemeClr val="accent1">
                <a:alpha val="62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59871A2-E673-097C-0758-2D995F973B54}"/>
              </a:ext>
            </a:extLst>
          </p:cNvPr>
          <p:cNvSpPr/>
          <p:nvPr/>
        </p:nvSpPr>
        <p:spPr>
          <a:xfrm>
            <a:off x="1792961" y="3543896"/>
            <a:ext cx="379406" cy="3730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E1BBAD04-BEDE-8DBE-5D3C-F44270376E8D}"/>
              </a:ext>
            </a:extLst>
          </p:cNvPr>
          <p:cNvSpPr/>
          <p:nvPr/>
        </p:nvSpPr>
        <p:spPr>
          <a:xfrm>
            <a:off x="3236344" y="3240405"/>
            <a:ext cx="908908" cy="88964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5" name="Google Shape;142;p14">
            <a:extLst>
              <a:ext uri="{FF2B5EF4-FFF2-40B4-BE49-F238E27FC236}">
                <a16:creationId xmlns:a16="http://schemas.microsoft.com/office/drawing/2014/main" id="{889DD6D7-DE23-2AFD-6AAE-1B31977F0CE2}"/>
              </a:ext>
            </a:extLst>
          </p:cNvPr>
          <p:cNvCxnSpPr>
            <a:cxnSpLocks/>
            <a:stCxn id="263" idx="3"/>
            <a:endCxn id="264" idx="1"/>
          </p:cNvCxnSpPr>
          <p:nvPr/>
        </p:nvCxnSpPr>
        <p:spPr>
          <a:xfrm flipV="1">
            <a:off x="2172367" y="3685227"/>
            <a:ext cx="1063977" cy="451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129;p14">
            <a:extLst>
              <a:ext uri="{FF2B5EF4-FFF2-40B4-BE49-F238E27FC236}">
                <a16:creationId xmlns:a16="http://schemas.microsoft.com/office/drawing/2014/main" id="{E2DA2568-B53C-8100-01A1-3545BA558765}"/>
              </a:ext>
            </a:extLst>
          </p:cNvPr>
          <p:cNvSpPr txBox="1"/>
          <p:nvPr/>
        </p:nvSpPr>
        <p:spPr>
          <a:xfrm>
            <a:off x="620944" y="3856710"/>
            <a:ext cx="24909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Microscope View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70" name="Google Shape;129;p14">
            <a:extLst>
              <a:ext uri="{FF2B5EF4-FFF2-40B4-BE49-F238E27FC236}">
                <a16:creationId xmlns:a16="http://schemas.microsoft.com/office/drawing/2014/main" id="{AE2E5E6A-749A-CE11-7FC5-F2A0A7540109}"/>
              </a:ext>
            </a:extLst>
          </p:cNvPr>
          <p:cNvSpPr txBox="1"/>
          <p:nvPr/>
        </p:nvSpPr>
        <p:spPr>
          <a:xfrm>
            <a:off x="3220747" y="4082468"/>
            <a:ext cx="165966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Nanowell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271" name="Google Shape;140;p14">
            <a:extLst>
              <a:ext uri="{FF2B5EF4-FFF2-40B4-BE49-F238E27FC236}">
                <a16:creationId xmlns:a16="http://schemas.microsoft.com/office/drawing/2014/main" id="{FF988A81-810F-8C73-2EE9-55EC38B8FF14}"/>
              </a:ext>
            </a:extLst>
          </p:cNvPr>
          <p:cNvCxnSpPr>
            <a:cxnSpLocks/>
          </p:cNvCxnSpPr>
          <p:nvPr/>
        </p:nvCxnSpPr>
        <p:spPr>
          <a:xfrm flipV="1">
            <a:off x="3944292" y="2837783"/>
            <a:ext cx="1088320" cy="56807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" name="Google Shape;140;p14">
            <a:extLst>
              <a:ext uri="{FF2B5EF4-FFF2-40B4-BE49-F238E27FC236}">
                <a16:creationId xmlns:a16="http://schemas.microsoft.com/office/drawing/2014/main" id="{C7382E5F-4F90-A152-1501-FA19B8C69F4C}"/>
              </a:ext>
            </a:extLst>
          </p:cNvPr>
          <p:cNvCxnSpPr>
            <a:cxnSpLocks/>
            <a:endCxn id="270" idx="3"/>
          </p:cNvCxnSpPr>
          <p:nvPr/>
        </p:nvCxnSpPr>
        <p:spPr>
          <a:xfrm>
            <a:off x="3591450" y="3989950"/>
            <a:ext cx="1288957" cy="33131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" name="Google Shape;129;p14">
            <a:extLst>
              <a:ext uri="{FF2B5EF4-FFF2-40B4-BE49-F238E27FC236}">
                <a16:creationId xmlns:a16="http://schemas.microsoft.com/office/drawing/2014/main" id="{C690CC06-2404-80E7-8586-0AF7A101CCC5}"/>
              </a:ext>
            </a:extLst>
          </p:cNvPr>
          <p:cNvSpPr txBox="1"/>
          <p:nvPr/>
        </p:nvSpPr>
        <p:spPr>
          <a:xfrm>
            <a:off x="4732060" y="2948050"/>
            <a:ext cx="1362775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Insulin Bead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278" name="Google Shape;140;p14">
            <a:extLst>
              <a:ext uri="{FF2B5EF4-FFF2-40B4-BE49-F238E27FC236}">
                <a16:creationId xmlns:a16="http://schemas.microsoft.com/office/drawing/2014/main" id="{2ACB4F2E-3C6E-B8A6-927D-15955D9BF7E8}"/>
              </a:ext>
            </a:extLst>
          </p:cNvPr>
          <p:cNvCxnSpPr>
            <a:cxnSpLocks/>
          </p:cNvCxnSpPr>
          <p:nvPr/>
        </p:nvCxnSpPr>
        <p:spPr>
          <a:xfrm>
            <a:off x="5168969" y="2522042"/>
            <a:ext cx="26799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81" name="Google Shape;140;p14">
            <a:extLst>
              <a:ext uri="{FF2B5EF4-FFF2-40B4-BE49-F238E27FC236}">
                <a16:creationId xmlns:a16="http://schemas.microsoft.com/office/drawing/2014/main" id="{2C9ED2D2-489E-2D5F-B077-1B664D830623}"/>
              </a:ext>
            </a:extLst>
          </p:cNvPr>
          <p:cNvCxnSpPr>
            <a:cxnSpLocks/>
          </p:cNvCxnSpPr>
          <p:nvPr/>
        </p:nvCxnSpPr>
        <p:spPr>
          <a:xfrm>
            <a:off x="5067481" y="3981828"/>
            <a:ext cx="56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4" name="Google Shape;129;p14">
            <a:extLst>
              <a:ext uri="{FF2B5EF4-FFF2-40B4-BE49-F238E27FC236}">
                <a16:creationId xmlns:a16="http://schemas.microsoft.com/office/drawing/2014/main" id="{99044828-C9C9-6F5A-5FFC-F357E27AB316}"/>
              </a:ext>
            </a:extLst>
          </p:cNvPr>
          <p:cNvSpPr txBox="1"/>
          <p:nvPr/>
        </p:nvSpPr>
        <p:spPr>
          <a:xfrm>
            <a:off x="5250675" y="2235676"/>
            <a:ext cx="1362775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2.8 um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288" name="Google Shape;129;p14">
            <a:extLst>
              <a:ext uri="{FF2B5EF4-FFF2-40B4-BE49-F238E27FC236}">
                <a16:creationId xmlns:a16="http://schemas.microsoft.com/office/drawing/2014/main" id="{7C677F4C-851D-70CE-5DD3-05674C9B2131}"/>
              </a:ext>
            </a:extLst>
          </p:cNvPr>
          <p:cNvSpPr txBox="1"/>
          <p:nvPr/>
        </p:nvSpPr>
        <p:spPr>
          <a:xfrm>
            <a:off x="5117325" y="3683476"/>
            <a:ext cx="1362775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4.5 um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289" name="Google Shape;129;p14">
            <a:extLst>
              <a:ext uri="{FF2B5EF4-FFF2-40B4-BE49-F238E27FC236}">
                <a16:creationId xmlns:a16="http://schemas.microsoft.com/office/drawing/2014/main" id="{1E6F98F8-1476-5322-0871-6485C580A0DE}"/>
              </a:ext>
            </a:extLst>
          </p:cNvPr>
          <p:cNvSpPr txBox="1"/>
          <p:nvPr/>
        </p:nvSpPr>
        <p:spPr>
          <a:xfrm>
            <a:off x="4732060" y="4595875"/>
            <a:ext cx="150039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Glucagon Bead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B602F48B-3C4E-B3C7-BCDC-EB08714A886E}"/>
              </a:ext>
            </a:extLst>
          </p:cNvPr>
          <p:cNvGrpSpPr/>
          <p:nvPr/>
        </p:nvGrpSpPr>
        <p:grpSpPr>
          <a:xfrm>
            <a:off x="6606838" y="2159694"/>
            <a:ext cx="1880413" cy="1415468"/>
            <a:chOff x="6606838" y="2159694"/>
            <a:chExt cx="1880413" cy="1415468"/>
          </a:xfrm>
        </p:grpSpPr>
        <p:pic>
          <p:nvPicPr>
            <p:cNvPr id="299" name="Google Shape;274;p15">
              <a:extLst>
                <a:ext uri="{FF2B5EF4-FFF2-40B4-BE49-F238E27FC236}">
                  <a16:creationId xmlns:a16="http://schemas.microsoft.com/office/drawing/2014/main" id="{A0DD67BC-2BE1-2669-6E8A-FB67BE68AA14}"/>
                </a:ext>
              </a:extLst>
            </p:cNvPr>
            <p:cNvPicPr preferRelativeResize="0"/>
            <p:nvPr/>
          </p:nvPicPr>
          <p:blipFill>
            <a:blip r:embed="rId9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4883" y="2159694"/>
              <a:ext cx="1842368" cy="1388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BAE42DB2-8E00-6127-A354-E188A96746B9}"/>
                </a:ext>
              </a:extLst>
            </p:cNvPr>
            <p:cNvSpPr/>
            <p:nvPr/>
          </p:nvSpPr>
          <p:spPr>
            <a:xfrm>
              <a:off x="7893996" y="2186321"/>
              <a:ext cx="581848" cy="155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8" name="Google Shape;129;p14">
              <a:extLst>
                <a:ext uri="{FF2B5EF4-FFF2-40B4-BE49-F238E27FC236}">
                  <a16:creationId xmlns:a16="http://schemas.microsoft.com/office/drawing/2014/main" id="{EE55B174-927F-BBEB-FFC0-09EFE976934E}"/>
                </a:ext>
              </a:extLst>
            </p:cNvPr>
            <p:cNvSpPr txBox="1"/>
            <p:nvPr/>
          </p:nvSpPr>
          <p:spPr>
            <a:xfrm>
              <a:off x="6994770" y="3389846"/>
              <a:ext cx="1362927" cy="185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dk2"/>
                  </a:solidFill>
                </a:rPr>
                <a:t>Insulin Concentration</a:t>
              </a:r>
              <a:endParaRPr sz="900" dirty="0">
                <a:solidFill>
                  <a:schemeClr val="dk2"/>
                </a:solidFill>
              </a:endParaRPr>
            </a:p>
          </p:txBody>
        </p:sp>
        <p:sp>
          <p:nvSpPr>
            <p:cNvPr id="309" name="Google Shape;129;p14">
              <a:extLst>
                <a:ext uri="{FF2B5EF4-FFF2-40B4-BE49-F238E27FC236}">
                  <a16:creationId xmlns:a16="http://schemas.microsoft.com/office/drawing/2014/main" id="{9A8FEF9B-3DC3-5043-9086-F1104DF342AA}"/>
                </a:ext>
              </a:extLst>
            </p:cNvPr>
            <p:cNvSpPr txBox="1"/>
            <p:nvPr/>
          </p:nvSpPr>
          <p:spPr>
            <a:xfrm rot="16200000">
              <a:off x="6101473" y="2665059"/>
              <a:ext cx="1174581" cy="163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2"/>
                  </a:solidFill>
                </a:rPr>
                <a:t>Fluorescent Intensity</a:t>
              </a:r>
              <a:endParaRPr sz="700" dirty="0">
                <a:solidFill>
                  <a:schemeClr val="dk2"/>
                </a:solidFill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E3EDDAD2-254E-7AAE-3374-92798233A23A}"/>
                </a:ext>
              </a:extLst>
            </p:cNvPr>
            <p:cNvSpPr/>
            <p:nvPr/>
          </p:nvSpPr>
          <p:spPr>
            <a:xfrm>
              <a:off x="7047121" y="2373756"/>
              <a:ext cx="1216345" cy="801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FFA4982E-FF9A-33EF-A2DE-2D89B848DF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8822" y="2474476"/>
              <a:ext cx="1023399" cy="6639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74A71BB0-DD49-D640-347D-DCB484DCE435}"/>
              </a:ext>
            </a:extLst>
          </p:cNvPr>
          <p:cNvGrpSpPr/>
          <p:nvPr/>
        </p:nvGrpSpPr>
        <p:grpSpPr>
          <a:xfrm>
            <a:off x="6602933" y="3625081"/>
            <a:ext cx="1880413" cy="1409303"/>
            <a:chOff x="6602933" y="3625081"/>
            <a:chExt cx="1880413" cy="1409303"/>
          </a:xfrm>
        </p:grpSpPr>
        <p:pic>
          <p:nvPicPr>
            <p:cNvPr id="312" name="Google Shape;274;p15">
              <a:extLst>
                <a:ext uri="{FF2B5EF4-FFF2-40B4-BE49-F238E27FC236}">
                  <a16:creationId xmlns:a16="http://schemas.microsoft.com/office/drawing/2014/main" id="{1B2FF698-9E84-6EFB-D3B4-1D397D1C5067}"/>
                </a:ext>
              </a:extLst>
            </p:cNvPr>
            <p:cNvPicPr preferRelativeResize="0"/>
            <p:nvPr/>
          </p:nvPicPr>
          <p:blipFill>
            <a:blip r:embed="rId9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0978" y="3625081"/>
              <a:ext cx="1842368" cy="1388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F63C0657-1E79-B72A-EA73-E411676F534C}"/>
                </a:ext>
              </a:extLst>
            </p:cNvPr>
            <p:cNvSpPr/>
            <p:nvPr/>
          </p:nvSpPr>
          <p:spPr>
            <a:xfrm>
              <a:off x="7890091" y="3651708"/>
              <a:ext cx="581848" cy="155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4" name="Google Shape;129;p14">
              <a:extLst>
                <a:ext uri="{FF2B5EF4-FFF2-40B4-BE49-F238E27FC236}">
                  <a16:creationId xmlns:a16="http://schemas.microsoft.com/office/drawing/2014/main" id="{7C89DD64-D5EE-648F-5011-1976CD6EEFD5}"/>
                </a:ext>
              </a:extLst>
            </p:cNvPr>
            <p:cNvSpPr txBox="1"/>
            <p:nvPr/>
          </p:nvSpPr>
          <p:spPr>
            <a:xfrm>
              <a:off x="6970130" y="4855233"/>
              <a:ext cx="1422640" cy="179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dk2"/>
                  </a:solidFill>
                </a:rPr>
                <a:t>Glucagon Concentration</a:t>
              </a:r>
              <a:endParaRPr sz="900" dirty="0">
                <a:solidFill>
                  <a:schemeClr val="dk2"/>
                </a:solidFill>
              </a:endParaRPr>
            </a:p>
          </p:txBody>
        </p:sp>
        <p:sp>
          <p:nvSpPr>
            <p:cNvPr id="315" name="Google Shape;129;p14">
              <a:extLst>
                <a:ext uri="{FF2B5EF4-FFF2-40B4-BE49-F238E27FC236}">
                  <a16:creationId xmlns:a16="http://schemas.microsoft.com/office/drawing/2014/main" id="{22B4BFB9-DFC8-3E33-9A9C-727D324C6A14}"/>
                </a:ext>
              </a:extLst>
            </p:cNvPr>
            <p:cNvSpPr txBox="1"/>
            <p:nvPr/>
          </p:nvSpPr>
          <p:spPr>
            <a:xfrm rot="16200000">
              <a:off x="6097568" y="4130446"/>
              <a:ext cx="1174581" cy="163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2"/>
                  </a:solidFill>
                </a:rPr>
                <a:t>Fluorescent Intensity</a:t>
              </a:r>
              <a:endParaRPr sz="700" dirty="0">
                <a:solidFill>
                  <a:schemeClr val="dk2"/>
                </a:solidFill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A072EFFE-6AAA-382C-9150-0009EC079B80}"/>
                </a:ext>
              </a:extLst>
            </p:cNvPr>
            <p:cNvSpPr/>
            <p:nvPr/>
          </p:nvSpPr>
          <p:spPr>
            <a:xfrm>
              <a:off x="7069228" y="3865967"/>
              <a:ext cx="1216345" cy="801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D40B495-5230-ADCB-4EB1-DC46BB5846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8822" y="4140909"/>
              <a:ext cx="1206751" cy="4369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4" name="Google Shape;140;p14">
            <a:extLst>
              <a:ext uri="{FF2B5EF4-FFF2-40B4-BE49-F238E27FC236}">
                <a16:creationId xmlns:a16="http://schemas.microsoft.com/office/drawing/2014/main" id="{4AAC22F0-83D9-BCA8-CF2F-441A1A216ED1}"/>
              </a:ext>
            </a:extLst>
          </p:cNvPr>
          <p:cNvCxnSpPr>
            <a:cxnSpLocks/>
          </p:cNvCxnSpPr>
          <p:nvPr/>
        </p:nvCxnSpPr>
        <p:spPr>
          <a:xfrm>
            <a:off x="5716095" y="4395850"/>
            <a:ext cx="1542906" cy="1086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140;p14">
            <a:extLst>
              <a:ext uri="{FF2B5EF4-FFF2-40B4-BE49-F238E27FC236}">
                <a16:creationId xmlns:a16="http://schemas.microsoft.com/office/drawing/2014/main" id="{F7A0F485-73B1-295B-FB73-F4CA19FE2D43}"/>
              </a:ext>
            </a:extLst>
          </p:cNvPr>
          <p:cNvCxnSpPr>
            <a:cxnSpLocks/>
          </p:cNvCxnSpPr>
          <p:nvPr/>
        </p:nvCxnSpPr>
        <p:spPr>
          <a:xfrm flipV="1">
            <a:off x="5566498" y="2571750"/>
            <a:ext cx="2366685" cy="2045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0FE126-E595-BA6B-CCE4-09D90A889318}"/>
              </a:ext>
            </a:extLst>
          </p:cNvPr>
          <p:cNvCxnSpPr>
            <a:cxnSpLocks/>
          </p:cNvCxnSpPr>
          <p:nvPr/>
        </p:nvCxnSpPr>
        <p:spPr>
          <a:xfrm>
            <a:off x="701458" y="2373756"/>
            <a:ext cx="3256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D0D8C0-5F34-11CD-8FFD-9726D4CDB954}"/>
              </a:ext>
            </a:extLst>
          </p:cNvPr>
          <p:cNvCxnSpPr>
            <a:cxnSpLocks/>
          </p:cNvCxnSpPr>
          <p:nvPr/>
        </p:nvCxnSpPr>
        <p:spPr>
          <a:xfrm>
            <a:off x="620944" y="2474476"/>
            <a:ext cx="0" cy="2952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29;p14">
            <a:extLst>
              <a:ext uri="{FF2B5EF4-FFF2-40B4-BE49-F238E27FC236}">
                <a16:creationId xmlns:a16="http://schemas.microsoft.com/office/drawing/2014/main" id="{0799ACBC-642A-4127-E8ED-A77B73AEDE29}"/>
              </a:ext>
            </a:extLst>
          </p:cNvPr>
          <p:cNvSpPr txBox="1"/>
          <p:nvPr/>
        </p:nvSpPr>
        <p:spPr>
          <a:xfrm>
            <a:off x="647233" y="2125179"/>
            <a:ext cx="1009574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</a:rPr>
              <a:t>40 um  </a:t>
            </a:r>
            <a:endParaRPr sz="800" dirty="0">
              <a:solidFill>
                <a:schemeClr val="dk2"/>
              </a:solidFill>
            </a:endParaRPr>
          </a:p>
        </p:txBody>
      </p:sp>
      <p:sp>
        <p:nvSpPr>
          <p:cNvPr id="10" name="Google Shape;129;p14">
            <a:extLst>
              <a:ext uri="{FF2B5EF4-FFF2-40B4-BE49-F238E27FC236}">
                <a16:creationId xmlns:a16="http://schemas.microsoft.com/office/drawing/2014/main" id="{4AC40C04-3307-E71E-3E11-E5614BA5B573}"/>
              </a:ext>
            </a:extLst>
          </p:cNvPr>
          <p:cNvSpPr txBox="1"/>
          <p:nvPr/>
        </p:nvSpPr>
        <p:spPr>
          <a:xfrm rot="16200000">
            <a:off x="85258" y="2117559"/>
            <a:ext cx="1009574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</a:rPr>
              <a:t>40 um  </a:t>
            </a:r>
            <a:endParaRPr sz="800" dirty="0">
              <a:solidFill>
                <a:schemeClr val="dk2"/>
              </a:solidFill>
            </a:endParaRPr>
          </a:p>
        </p:txBody>
      </p:sp>
      <p:sp>
        <p:nvSpPr>
          <p:cNvPr id="2" name="Google Shape;1668;p84">
            <a:extLst>
              <a:ext uri="{FF2B5EF4-FFF2-40B4-BE49-F238E27FC236}">
                <a16:creationId xmlns:a16="http://schemas.microsoft.com/office/drawing/2014/main" id="{BBBE4CF1-E5CC-6A70-1AA2-6D0F1B4734B0}"/>
              </a:ext>
            </a:extLst>
          </p:cNvPr>
          <p:cNvSpPr/>
          <p:nvPr/>
        </p:nvSpPr>
        <p:spPr>
          <a:xfrm>
            <a:off x="0" y="4829075"/>
            <a:ext cx="3626100" cy="257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Google Shape;129;p14">
            <a:extLst>
              <a:ext uri="{FF2B5EF4-FFF2-40B4-BE49-F238E27FC236}">
                <a16:creationId xmlns:a16="http://schemas.microsoft.com/office/drawing/2014/main" id="{27AAE7CE-2DF6-E2FB-9970-4EB3E8F74162}"/>
              </a:ext>
            </a:extLst>
          </p:cNvPr>
          <p:cNvSpPr txBox="1"/>
          <p:nvPr/>
        </p:nvSpPr>
        <p:spPr>
          <a:xfrm>
            <a:off x="928989" y="4631681"/>
            <a:ext cx="24909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Side View</a:t>
            </a: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32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"/>
          <p:cNvSpPr txBox="1">
            <a:spLocks noGrp="1"/>
          </p:cNvSpPr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>
                <a:solidFill>
                  <a:schemeClr val="dk2"/>
                </a:solidFill>
              </a:rPr>
              <a:t>Phase 1: Machine Learning Segmentation</a:t>
            </a:r>
          </a:p>
        </p:txBody>
      </p:sp>
      <p:cxnSp>
        <p:nvCxnSpPr>
          <p:cNvPr id="301" name="Google Shape;301;p17"/>
          <p:cNvCxnSpPr>
            <a:cxnSpLocks/>
            <a:stCxn id="299" idx="3"/>
          </p:cNvCxnSpPr>
          <p:nvPr/>
        </p:nvCxnSpPr>
        <p:spPr>
          <a:xfrm>
            <a:off x="1728534" y="2560752"/>
            <a:ext cx="761999" cy="599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313;p17">
            <a:extLst>
              <a:ext uri="{FF2B5EF4-FFF2-40B4-BE49-F238E27FC236}">
                <a16:creationId xmlns:a16="http://schemas.microsoft.com/office/drawing/2014/main" id="{095025CD-AAB3-61CD-7083-EA30D666219F}"/>
              </a:ext>
            </a:extLst>
          </p:cNvPr>
          <p:cNvSpPr/>
          <p:nvPr/>
        </p:nvSpPr>
        <p:spPr>
          <a:xfrm>
            <a:off x="7078624" y="4074272"/>
            <a:ext cx="282600" cy="291000"/>
          </a:xfrm>
          <a:prstGeom prst="ellipse">
            <a:avLst/>
          </a:prstGeom>
          <a:solidFill>
            <a:srgbClr val="1D00FF">
              <a:alpha val="21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09;p17">
            <a:extLst>
              <a:ext uri="{FF2B5EF4-FFF2-40B4-BE49-F238E27FC236}">
                <a16:creationId xmlns:a16="http://schemas.microsoft.com/office/drawing/2014/main" id="{95C5FC08-5DB1-609E-B4F7-08644BCD6E72}"/>
              </a:ext>
            </a:extLst>
          </p:cNvPr>
          <p:cNvSpPr/>
          <p:nvPr/>
        </p:nvSpPr>
        <p:spPr>
          <a:xfrm>
            <a:off x="6161047" y="4206736"/>
            <a:ext cx="178500" cy="161400"/>
          </a:xfrm>
          <a:prstGeom prst="ellipse">
            <a:avLst/>
          </a:prstGeom>
          <a:solidFill>
            <a:srgbClr val="FFF100">
              <a:alpha val="22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;p14">
            <a:extLst>
              <a:ext uri="{FF2B5EF4-FFF2-40B4-BE49-F238E27FC236}">
                <a16:creationId xmlns:a16="http://schemas.microsoft.com/office/drawing/2014/main" id="{9B496DF1-07D1-F64C-5E4E-FBDCC429EFA9}"/>
              </a:ext>
            </a:extLst>
          </p:cNvPr>
          <p:cNvSpPr txBox="1"/>
          <p:nvPr/>
        </p:nvSpPr>
        <p:spPr>
          <a:xfrm>
            <a:off x="6730800" y="4345660"/>
            <a:ext cx="194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4.5 um Beads</a:t>
            </a:r>
          </a:p>
        </p:txBody>
      </p:sp>
      <p:sp>
        <p:nvSpPr>
          <p:cNvPr id="5" name="Google Shape;87;p14">
            <a:extLst>
              <a:ext uri="{FF2B5EF4-FFF2-40B4-BE49-F238E27FC236}">
                <a16:creationId xmlns:a16="http://schemas.microsoft.com/office/drawing/2014/main" id="{029B24C7-F629-E54A-0E6D-CC33B935755E}"/>
              </a:ext>
            </a:extLst>
          </p:cNvPr>
          <p:cNvSpPr txBox="1"/>
          <p:nvPr/>
        </p:nvSpPr>
        <p:spPr>
          <a:xfrm>
            <a:off x="5776202" y="4340949"/>
            <a:ext cx="13836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2.8 um Beads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13" name="Google Shape;302;p17">
            <a:extLst>
              <a:ext uri="{FF2B5EF4-FFF2-40B4-BE49-F238E27FC236}">
                <a16:creationId xmlns:a16="http://schemas.microsoft.com/office/drawing/2014/main" id="{5A06C651-2889-68DA-D979-868BA0358B87}"/>
              </a:ext>
            </a:extLst>
          </p:cNvPr>
          <p:cNvSpPr txBox="1"/>
          <p:nvPr/>
        </p:nvSpPr>
        <p:spPr>
          <a:xfrm>
            <a:off x="1765414" y="2171539"/>
            <a:ext cx="1012650" cy="331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U-Net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2BE255-6672-C8AC-E604-739A8852F223}"/>
              </a:ext>
            </a:extLst>
          </p:cNvPr>
          <p:cNvGrpSpPr/>
          <p:nvPr/>
        </p:nvGrpSpPr>
        <p:grpSpPr>
          <a:xfrm>
            <a:off x="5943983" y="1912660"/>
            <a:ext cx="1350186" cy="1325174"/>
            <a:chOff x="1806078" y="3009554"/>
            <a:chExt cx="1949100" cy="1941598"/>
          </a:xfrm>
        </p:grpSpPr>
        <p:pic>
          <p:nvPicPr>
            <p:cNvPr id="300" name="Google Shape;300;p17"/>
            <p:cNvPicPr preferRelativeResize="0"/>
            <p:nvPr/>
          </p:nvPicPr>
          <p:blipFill>
            <a:blip r:embed="rId3" cstate="screen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06078" y="3009554"/>
              <a:ext cx="1949100" cy="19415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17"/>
            <p:cNvSpPr/>
            <p:nvPr/>
          </p:nvSpPr>
          <p:spPr>
            <a:xfrm>
              <a:off x="2023631" y="3702747"/>
              <a:ext cx="113814" cy="105658"/>
            </a:xfrm>
            <a:prstGeom prst="ellipse">
              <a:avLst/>
            </a:prstGeom>
            <a:solidFill>
              <a:srgbClr val="FFF100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2137445" y="3829108"/>
              <a:ext cx="113814" cy="105658"/>
            </a:xfrm>
            <a:prstGeom prst="ellipse">
              <a:avLst/>
            </a:prstGeom>
            <a:solidFill>
              <a:srgbClr val="FFF100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2251259" y="3822512"/>
              <a:ext cx="113814" cy="105658"/>
            </a:xfrm>
            <a:prstGeom prst="ellipse">
              <a:avLst/>
            </a:prstGeom>
            <a:solidFill>
              <a:srgbClr val="FFF100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2501235" y="3874687"/>
              <a:ext cx="113814" cy="105658"/>
            </a:xfrm>
            <a:prstGeom prst="ellipse">
              <a:avLst/>
            </a:prstGeom>
            <a:solidFill>
              <a:srgbClr val="FFF100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2624294" y="3632766"/>
              <a:ext cx="113814" cy="105658"/>
            </a:xfrm>
            <a:prstGeom prst="ellipse">
              <a:avLst/>
            </a:prstGeom>
            <a:solidFill>
              <a:srgbClr val="FFF100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2370763" y="4660019"/>
              <a:ext cx="113814" cy="105658"/>
            </a:xfrm>
            <a:prstGeom prst="ellipse">
              <a:avLst/>
            </a:prstGeom>
            <a:solidFill>
              <a:srgbClr val="FFF100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2773304" y="4494871"/>
              <a:ext cx="113814" cy="105658"/>
            </a:xfrm>
            <a:prstGeom prst="ellipse">
              <a:avLst/>
            </a:prstGeom>
            <a:solidFill>
              <a:srgbClr val="FFF100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2243990" y="4218665"/>
              <a:ext cx="113814" cy="105658"/>
            </a:xfrm>
            <a:prstGeom prst="ellipse">
              <a:avLst/>
            </a:prstGeom>
            <a:solidFill>
              <a:srgbClr val="FFF100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2106808" y="4296452"/>
              <a:ext cx="113814" cy="105658"/>
            </a:xfrm>
            <a:prstGeom prst="ellipse">
              <a:avLst/>
            </a:prstGeom>
            <a:solidFill>
              <a:srgbClr val="FFF100">
                <a:alpha val="22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2988897" y="4075594"/>
              <a:ext cx="180189" cy="190499"/>
            </a:xfrm>
            <a:prstGeom prst="ellipse">
              <a:avLst/>
            </a:prstGeom>
            <a:solidFill>
              <a:srgbClr val="1D00FF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3000964" y="3494328"/>
              <a:ext cx="180189" cy="190499"/>
            </a:xfrm>
            <a:prstGeom prst="ellipse">
              <a:avLst/>
            </a:prstGeom>
            <a:solidFill>
              <a:srgbClr val="1D00FF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3177088" y="3505947"/>
              <a:ext cx="282128" cy="225538"/>
            </a:xfrm>
            <a:custGeom>
              <a:avLst/>
              <a:gdLst/>
              <a:ahLst/>
              <a:cxnLst/>
              <a:rect l="l" t="t" r="r" b="b"/>
              <a:pathLst>
                <a:path w="17699" h="13781" extrusionOk="0">
                  <a:moveTo>
                    <a:pt x="0" y="1352"/>
                  </a:moveTo>
                  <a:lnTo>
                    <a:pt x="2972" y="0"/>
                  </a:lnTo>
                  <a:lnTo>
                    <a:pt x="4593" y="676"/>
                  </a:lnTo>
                  <a:lnTo>
                    <a:pt x="6485" y="676"/>
                  </a:lnTo>
                  <a:lnTo>
                    <a:pt x="9998" y="811"/>
                  </a:lnTo>
                  <a:lnTo>
                    <a:pt x="11484" y="1757"/>
                  </a:lnTo>
                  <a:lnTo>
                    <a:pt x="14726" y="1352"/>
                  </a:lnTo>
                  <a:lnTo>
                    <a:pt x="17158" y="2838"/>
                  </a:lnTo>
                  <a:lnTo>
                    <a:pt x="17699" y="6756"/>
                  </a:lnTo>
                  <a:lnTo>
                    <a:pt x="16077" y="8512"/>
                  </a:lnTo>
                  <a:lnTo>
                    <a:pt x="16888" y="11485"/>
                  </a:lnTo>
                  <a:lnTo>
                    <a:pt x="15537" y="13106"/>
                  </a:lnTo>
                  <a:lnTo>
                    <a:pt x="10673" y="13781"/>
                  </a:lnTo>
                  <a:lnTo>
                    <a:pt x="8106" y="12565"/>
                  </a:lnTo>
                  <a:lnTo>
                    <a:pt x="4053" y="13241"/>
                  </a:lnTo>
                  <a:lnTo>
                    <a:pt x="1351" y="11620"/>
                  </a:lnTo>
                  <a:lnTo>
                    <a:pt x="1351" y="8917"/>
                  </a:lnTo>
                  <a:lnTo>
                    <a:pt x="1351" y="7431"/>
                  </a:lnTo>
                  <a:lnTo>
                    <a:pt x="540" y="6350"/>
                  </a:lnTo>
                  <a:lnTo>
                    <a:pt x="135" y="3378"/>
                  </a:lnTo>
                  <a:close/>
                </a:path>
              </a:pathLst>
            </a:custGeom>
            <a:solidFill>
              <a:srgbClr val="FFF100">
                <a:alpha val="226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2906868" y="3443953"/>
              <a:ext cx="139510" cy="165655"/>
            </a:xfrm>
            <a:custGeom>
              <a:avLst/>
              <a:gdLst/>
              <a:ahLst/>
              <a:cxnLst/>
              <a:rect l="l" t="t" r="r" b="b"/>
              <a:pathLst>
                <a:path w="8752" h="10122" extrusionOk="0">
                  <a:moveTo>
                    <a:pt x="1105" y="4818"/>
                  </a:moveTo>
                  <a:lnTo>
                    <a:pt x="1194" y="2608"/>
                  </a:lnTo>
                  <a:lnTo>
                    <a:pt x="1945" y="928"/>
                  </a:lnTo>
                  <a:lnTo>
                    <a:pt x="3006" y="486"/>
                  </a:lnTo>
                  <a:lnTo>
                    <a:pt x="4597" y="0"/>
                  </a:lnTo>
                  <a:lnTo>
                    <a:pt x="6498" y="177"/>
                  </a:lnTo>
                  <a:lnTo>
                    <a:pt x="8089" y="1193"/>
                  </a:lnTo>
                  <a:lnTo>
                    <a:pt x="8708" y="2519"/>
                  </a:lnTo>
                  <a:lnTo>
                    <a:pt x="8752" y="3492"/>
                  </a:lnTo>
                  <a:lnTo>
                    <a:pt x="7868" y="4199"/>
                  </a:lnTo>
                  <a:lnTo>
                    <a:pt x="6719" y="5702"/>
                  </a:lnTo>
                  <a:lnTo>
                    <a:pt x="6056" y="7381"/>
                  </a:lnTo>
                  <a:lnTo>
                    <a:pt x="5570" y="8928"/>
                  </a:lnTo>
                  <a:lnTo>
                    <a:pt x="4597" y="9680"/>
                  </a:lnTo>
                  <a:lnTo>
                    <a:pt x="1945" y="10122"/>
                  </a:lnTo>
                  <a:lnTo>
                    <a:pt x="531" y="9635"/>
                  </a:lnTo>
                  <a:lnTo>
                    <a:pt x="0" y="8133"/>
                  </a:lnTo>
                  <a:lnTo>
                    <a:pt x="487" y="5746"/>
                  </a:lnTo>
                  <a:close/>
                </a:path>
              </a:pathLst>
            </a:custGeom>
            <a:solidFill>
              <a:srgbClr val="FFF100">
                <a:alpha val="226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CA"/>
            </a:p>
          </p:txBody>
        </p:sp>
        <p:pic>
          <p:nvPicPr>
            <p:cNvPr id="20" name="Picture 19" descr="A grey rock with a black background&#10;&#10;Description automatically generated">
              <a:extLst>
                <a:ext uri="{FF2B5EF4-FFF2-40B4-BE49-F238E27FC236}">
                  <a16:creationId xmlns:a16="http://schemas.microsoft.com/office/drawing/2014/main" id="{D2E33EB8-F4F4-FFCB-1ED6-40973B9A7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43593" y="3991780"/>
              <a:ext cx="563275" cy="600179"/>
            </a:xfrm>
            <a:prstGeom prst="rect">
              <a:avLst/>
            </a:prstGeom>
            <a:effectLst>
              <a:softEdge rad="25400"/>
            </a:effec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E28D623-ADFE-533B-1115-29DA82EA4B29}"/>
              </a:ext>
            </a:extLst>
          </p:cNvPr>
          <p:cNvGrpSpPr/>
          <p:nvPr/>
        </p:nvGrpSpPr>
        <p:grpSpPr>
          <a:xfrm>
            <a:off x="378348" y="1887905"/>
            <a:ext cx="1350186" cy="1345693"/>
            <a:chOff x="1806078" y="644903"/>
            <a:chExt cx="1949100" cy="1971662"/>
          </a:xfrm>
        </p:grpSpPr>
        <p:pic>
          <p:nvPicPr>
            <p:cNvPr id="299" name="Google Shape;299;p17"/>
            <p:cNvPicPr preferRelativeResize="0"/>
            <p:nvPr/>
          </p:nvPicPr>
          <p:blipFill>
            <a:blip r:embed="rId6" cstate="screen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06078" y="644903"/>
              <a:ext cx="1949100" cy="19716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icture 20" descr="A grey rock with a black background&#10;&#10;Description automatically generated">
              <a:extLst>
                <a:ext uri="{FF2B5EF4-FFF2-40B4-BE49-F238E27FC236}">
                  <a16:creationId xmlns:a16="http://schemas.microsoft.com/office/drawing/2014/main" id="{50C3B7FE-84DF-6B6A-980F-5EF71D1E7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6847" y="1639519"/>
              <a:ext cx="563275" cy="600179"/>
            </a:xfrm>
            <a:prstGeom prst="rect">
              <a:avLst/>
            </a:prstGeom>
            <a:effectLst>
              <a:softEdge rad="25400"/>
            </a:effectLst>
          </p:spPr>
        </p:pic>
      </p:grpSp>
      <p:pic>
        <p:nvPicPr>
          <p:cNvPr id="37" name="Google Shape;300;p17">
            <a:extLst>
              <a:ext uri="{FF2B5EF4-FFF2-40B4-BE49-F238E27FC236}">
                <a16:creationId xmlns:a16="http://schemas.microsoft.com/office/drawing/2014/main" id="{8E6333C4-24E6-B194-FE2E-40E49F66DDDF}"/>
              </a:ext>
            </a:extLst>
          </p:cNvPr>
          <p:cNvPicPr preferRelativeResize="0"/>
          <p:nvPr/>
        </p:nvPicPr>
        <p:blipFill>
          <a:blip r:embed="rId3" cstate="screen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6860" y="1883634"/>
            <a:ext cx="1350186" cy="132517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03;p17">
            <a:extLst>
              <a:ext uri="{FF2B5EF4-FFF2-40B4-BE49-F238E27FC236}">
                <a16:creationId xmlns:a16="http://schemas.microsoft.com/office/drawing/2014/main" id="{FACFB458-1872-968D-C3C4-B9B7610C85A5}"/>
              </a:ext>
            </a:extLst>
          </p:cNvPr>
          <p:cNvSpPr/>
          <p:nvPr/>
        </p:nvSpPr>
        <p:spPr>
          <a:xfrm>
            <a:off x="2647564" y="2356750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304;p17">
            <a:extLst>
              <a:ext uri="{FF2B5EF4-FFF2-40B4-BE49-F238E27FC236}">
                <a16:creationId xmlns:a16="http://schemas.microsoft.com/office/drawing/2014/main" id="{00B8E586-14EF-FF40-0B8E-490FE293192B}"/>
              </a:ext>
            </a:extLst>
          </p:cNvPr>
          <p:cNvSpPr/>
          <p:nvPr/>
        </p:nvSpPr>
        <p:spPr>
          <a:xfrm>
            <a:off x="2726405" y="2442994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05;p17">
            <a:extLst>
              <a:ext uri="{FF2B5EF4-FFF2-40B4-BE49-F238E27FC236}">
                <a16:creationId xmlns:a16="http://schemas.microsoft.com/office/drawing/2014/main" id="{28C8191B-B1C8-0985-2458-64023C842BA3}"/>
              </a:ext>
            </a:extLst>
          </p:cNvPr>
          <p:cNvSpPr/>
          <p:nvPr/>
        </p:nvSpPr>
        <p:spPr>
          <a:xfrm>
            <a:off x="2805247" y="2438492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06;p17">
            <a:extLst>
              <a:ext uri="{FF2B5EF4-FFF2-40B4-BE49-F238E27FC236}">
                <a16:creationId xmlns:a16="http://schemas.microsoft.com/office/drawing/2014/main" id="{05495BBD-2BA0-8771-90E0-2B15609D38A5}"/>
              </a:ext>
            </a:extLst>
          </p:cNvPr>
          <p:cNvSpPr/>
          <p:nvPr/>
        </p:nvSpPr>
        <p:spPr>
          <a:xfrm>
            <a:off x="2978411" y="2474102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07;p17">
            <a:extLst>
              <a:ext uri="{FF2B5EF4-FFF2-40B4-BE49-F238E27FC236}">
                <a16:creationId xmlns:a16="http://schemas.microsoft.com/office/drawing/2014/main" id="{78120EE6-61BA-0B2A-7560-9363FE9717EE}"/>
              </a:ext>
            </a:extLst>
          </p:cNvPr>
          <p:cNvSpPr/>
          <p:nvPr/>
        </p:nvSpPr>
        <p:spPr>
          <a:xfrm>
            <a:off x="3063657" y="2308987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308;p17">
            <a:extLst>
              <a:ext uri="{FF2B5EF4-FFF2-40B4-BE49-F238E27FC236}">
                <a16:creationId xmlns:a16="http://schemas.microsoft.com/office/drawing/2014/main" id="{05F8F689-8190-02DD-A85E-B4C222E19654}"/>
              </a:ext>
            </a:extLst>
          </p:cNvPr>
          <p:cNvSpPr/>
          <p:nvPr/>
        </p:nvSpPr>
        <p:spPr>
          <a:xfrm>
            <a:off x="2888030" y="3010105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309;p17">
            <a:extLst>
              <a:ext uri="{FF2B5EF4-FFF2-40B4-BE49-F238E27FC236}">
                <a16:creationId xmlns:a16="http://schemas.microsoft.com/office/drawing/2014/main" id="{918F38D0-7DEE-413D-BE3E-DAE0F31EE285}"/>
              </a:ext>
            </a:extLst>
          </p:cNvPr>
          <p:cNvSpPr/>
          <p:nvPr/>
        </p:nvSpPr>
        <p:spPr>
          <a:xfrm>
            <a:off x="3166879" y="2897388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310;p17">
            <a:extLst>
              <a:ext uri="{FF2B5EF4-FFF2-40B4-BE49-F238E27FC236}">
                <a16:creationId xmlns:a16="http://schemas.microsoft.com/office/drawing/2014/main" id="{691C8AF8-F7E3-D05F-27D6-AE3AEB58E90B}"/>
              </a:ext>
            </a:extLst>
          </p:cNvPr>
          <p:cNvSpPr/>
          <p:nvPr/>
        </p:nvSpPr>
        <p:spPr>
          <a:xfrm>
            <a:off x="2800212" y="2708873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311;p17">
            <a:extLst>
              <a:ext uri="{FF2B5EF4-FFF2-40B4-BE49-F238E27FC236}">
                <a16:creationId xmlns:a16="http://schemas.microsoft.com/office/drawing/2014/main" id="{D6912070-2D31-2032-C700-CB87D8EC2B0A}"/>
              </a:ext>
            </a:extLst>
          </p:cNvPr>
          <p:cNvSpPr/>
          <p:nvPr/>
        </p:nvSpPr>
        <p:spPr>
          <a:xfrm>
            <a:off x="2705183" y="2761964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312;p17">
            <a:extLst>
              <a:ext uri="{FF2B5EF4-FFF2-40B4-BE49-F238E27FC236}">
                <a16:creationId xmlns:a16="http://schemas.microsoft.com/office/drawing/2014/main" id="{6BA4BF54-A303-C9E5-DE88-3468FB9399CA}"/>
              </a:ext>
            </a:extLst>
          </p:cNvPr>
          <p:cNvSpPr/>
          <p:nvPr/>
        </p:nvSpPr>
        <p:spPr>
          <a:xfrm>
            <a:off x="3316226" y="2611225"/>
            <a:ext cx="124821" cy="130019"/>
          </a:xfrm>
          <a:prstGeom prst="ellipse">
            <a:avLst/>
          </a:prstGeom>
          <a:solidFill>
            <a:srgbClr val="AEAE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313;p17">
            <a:extLst>
              <a:ext uri="{FF2B5EF4-FFF2-40B4-BE49-F238E27FC236}">
                <a16:creationId xmlns:a16="http://schemas.microsoft.com/office/drawing/2014/main" id="{1301150B-7829-D4BC-E6DB-530E5FF72386}"/>
              </a:ext>
            </a:extLst>
          </p:cNvPr>
          <p:cNvSpPr/>
          <p:nvPr/>
        </p:nvSpPr>
        <p:spPr>
          <a:xfrm>
            <a:off x="3324585" y="2214501"/>
            <a:ext cx="124821" cy="130019"/>
          </a:xfrm>
          <a:prstGeom prst="ellipse">
            <a:avLst/>
          </a:prstGeom>
          <a:solidFill>
            <a:srgbClr val="AEAE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314;p17">
            <a:extLst>
              <a:ext uri="{FF2B5EF4-FFF2-40B4-BE49-F238E27FC236}">
                <a16:creationId xmlns:a16="http://schemas.microsoft.com/office/drawing/2014/main" id="{3EF2A3AC-C7D8-F1F3-8990-1E8F557BE37B}"/>
              </a:ext>
            </a:extLst>
          </p:cNvPr>
          <p:cNvSpPr/>
          <p:nvPr/>
        </p:nvSpPr>
        <p:spPr>
          <a:xfrm>
            <a:off x="3446590" y="2222431"/>
            <a:ext cx="195436" cy="153934"/>
          </a:xfrm>
          <a:custGeom>
            <a:avLst/>
            <a:gdLst/>
            <a:ahLst/>
            <a:cxnLst/>
            <a:rect l="l" t="t" r="r" b="b"/>
            <a:pathLst>
              <a:path w="17699" h="13781" extrusionOk="0">
                <a:moveTo>
                  <a:pt x="0" y="1352"/>
                </a:moveTo>
                <a:lnTo>
                  <a:pt x="2972" y="0"/>
                </a:lnTo>
                <a:lnTo>
                  <a:pt x="4593" y="676"/>
                </a:lnTo>
                <a:lnTo>
                  <a:pt x="6485" y="676"/>
                </a:lnTo>
                <a:lnTo>
                  <a:pt x="9998" y="811"/>
                </a:lnTo>
                <a:lnTo>
                  <a:pt x="11484" y="1757"/>
                </a:lnTo>
                <a:lnTo>
                  <a:pt x="14726" y="1352"/>
                </a:lnTo>
                <a:lnTo>
                  <a:pt x="17158" y="2838"/>
                </a:lnTo>
                <a:lnTo>
                  <a:pt x="17699" y="6756"/>
                </a:lnTo>
                <a:lnTo>
                  <a:pt x="16077" y="8512"/>
                </a:lnTo>
                <a:lnTo>
                  <a:pt x="16888" y="11485"/>
                </a:lnTo>
                <a:lnTo>
                  <a:pt x="15537" y="13106"/>
                </a:lnTo>
                <a:lnTo>
                  <a:pt x="10673" y="13781"/>
                </a:lnTo>
                <a:lnTo>
                  <a:pt x="8106" y="12565"/>
                </a:lnTo>
                <a:lnTo>
                  <a:pt x="4053" y="13241"/>
                </a:lnTo>
                <a:lnTo>
                  <a:pt x="1351" y="11620"/>
                </a:lnTo>
                <a:lnTo>
                  <a:pt x="1351" y="8917"/>
                </a:lnTo>
                <a:lnTo>
                  <a:pt x="1351" y="7431"/>
                </a:lnTo>
                <a:lnTo>
                  <a:pt x="540" y="6350"/>
                </a:lnTo>
                <a:lnTo>
                  <a:pt x="135" y="3378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280" name="Google Shape;315;p17">
            <a:extLst>
              <a:ext uri="{FF2B5EF4-FFF2-40B4-BE49-F238E27FC236}">
                <a16:creationId xmlns:a16="http://schemas.microsoft.com/office/drawing/2014/main" id="{B1422957-8EAF-E194-3219-A61F4A935AF5}"/>
              </a:ext>
            </a:extLst>
          </p:cNvPr>
          <p:cNvSpPr/>
          <p:nvPr/>
        </p:nvSpPr>
        <p:spPr>
          <a:xfrm>
            <a:off x="3259402" y="2180119"/>
            <a:ext cx="96642" cy="113062"/>
          </a:xfrm>
          <a:custGeom>
            <a:avLst/>
            <a:gdLst/>
            <a:ahLst/>
            <a:cxnLst/>
            <a:rect l="l" t="t" r="r" b="b"/>
            <a:pathLst>
              <a:path w="8752" h="10122" extrusionOk="0">
                <a:moveTo>
                  <a:pt x="1105" y="4818"/>
                </a:moveTo>
                <a:lnTo>
                  <a:pt x="1194" y="2608"/>
                </a:lnTo>
                <a:lnTo>
                  <a:pt x="1945" y="928"/>
                </a:lnTo>
                <a:lnTo>
                  <a:pt x="3006" y="486"/>
                </a:lnTo>
                <a:lnTo>
                  <a:pt x="4597" y="0"/>
                </a:lnTo>
                <a:lnTo>
                  <a:pt x="6498" y="177"/>
                </a:lnTo>
                <a:lnTo>
                  <a:pt x="8089" y="1193"/>
                </a:lnTo>
                <a:lnTo>
                  <a:pt x="8708" y="2519"/>
                </a:lnTo>
                <a:lnTo>
                  <a:pt x="8752" y="3492"/>
                </a:lnTo>
                <a:lnTo>
                  <a:pt x="7868" y="4199"/>
                </a:lnTo>
                <a:lnTo>
                  <a:pt x="6719" y="5702"/>
                </a:lnTo>
                <a:lnTo>
                  <a:pt x="6056" y="7381"/>
                </a:lnTo>
                <a:lnTo>
                  <a:pt x="5570" y="8928"/>
                </a:lnTo>
                <a:lnTo>
                  <a:pt x="4597" y="9680"/>
                </a:lnTo>
                <a:lnTo>
                  <a:pt x="1945" y="10122"/>
                </a:lnTo>
                <a:lnTo>
                  <a:pt x="531" y="9635"/>
                </a:lnTo>
                <a:lnTo>
                  <a:pt x="0" y="8133"/>
                </a:lnTo>
                <a:lnTo>
                  <a:pt x="487" y="5746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281" name="Picture 280" descr="A grey rock with a black background&#10;&#10;Description automatically generated">
            <a:extLst>
              <a:ext uri="{FF2B5EF4-FFF2-40B4-BE49-F238E27FC236}">
                <a16:creationId xmlns:a16="http://schemas.microsoft.com/office/drawing/2014/main" id="{AD45CE57-C396-B37F-80E8-C2511DBA24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9209" y="2554020"/>
            <a:ext cx="390193" cy="409632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285" name="Google Shape;87;p14">
            <a:extLst>
              <a:ext uri="{FF2B5EF4-FFF2-40B4-BE49-F238E27FC236}">
                <a16:creationId xmlns:a16="http://schemas.microsoft.com/office/drawing/2014/main" id="{F06CE14F-55F9-AE3A-63F3-F4638495C903}"/>
              </a:ext>
            </a:extLst>
          </p:cNvPr>
          <p:cNvSpPr txBox="1"/>
          <p:nvPr/>
        </p:nvSpPr>
        <p:spPr>
          <a:xfrm>
            <a:off x="645436" y="3216544"/>
            <a:ext cx="13836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Brightfield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298" name="Google Shape;87;p14">
            <a:extLst>
              <a:ext uri="{FF2B5EF4-FFF2-40B4-BE49-F238E27FC236}">
                <a16:creationId xmlns:a16="http://schemas.microsoft.com/office/drawing/2014/main" id="{B3AFF8BA-A63D-8F69-0BD0-1D7E349AB585}"/>
              </a:ext>
            </a:extLst>
          </p:cNvPr>
          <p:cNvSpPr txBox="1"/>
          <p:nvPr/>
        </p:nvSpPr>
        <p:spPr>
          <a:xfrm>
            <a:off x="2547611" y="3205258"/>
            <a:ext cx="13836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Segmented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</a:endParaRPr>
          </a:p>
        </p:txBody>
      </p:sp>
      <p:pic>
        <p:nvPicPr>
          <p:cNvPr id="317" name="Google Shape;300;p17">
            <a:extLst>
              <a:ext uri="{FF2B5EF4-FFF2-40B4-BE49-F238E27FC236}">
                <a16:creationId xmlns:a16="http://schemas.microsoft.com/office/drawing/2014/main" id="{EF6EC1A7-8314-EC38-1C3E-05B305598841}"/>
              </a:ext>
            </a:extLst>
          </p:cNvPr>
          <p:cNvPicPr preferRelativeResize="0"/>
          <p:nvPr/>
        </p:nvPicPr>
        <p:blipFill>
          <a:blip r:embed="rId3" cstate="screen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5551" y="560525"/>
            <a:ext cx="1350186" cy="132517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03;p17">
            <a:extLst>
              <a:ext uri="{FF2B5EF4-FFF2-40B4-BE49-F238E27FC236}">
                <a16:creationId xmlns:a16="http://schemas.microsoft.com/office/drawing/2014/main" id="{F2107310-00A6-BB49-217B-E0ED51475F75}"/>
              </a:ext>
            </a:extLst>
          </p:cNvPr>
          <p:cNvSpPr/>
          <p:nvPr/>
        </p:nvSpPr>
        <p:spPr>
          <a:xfrm>
            <a:off x="4296255" y="1033641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04;p17">
            <a:extLst>
              <a:ext uri="{FF2B5EF4-FFF2-40B4-BE49-F238E27FC236}">
                <a16:creationId xmlns:a16="http://schemas.microsoft.com/office/drawing/2014/main" id="{51034986-4CC0-8B2D-0737-4E057FE8B225}"/>
              </a:ext>
            </a:extLst>
          </p:cNvPr>
          <p:cNvSpPr/>
          <p:nvPr/>
        </p:nvSpPr>
        <p:spPr>
          <a:xfrm>
            <a:off x="4375096" y="1119885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05;p17">
            <a:extLst>
              <a:ext uri="{FF2B5EF4-FFF2-40B4-BE49-F238E27FC236}">
                <a16:creationId xmlns:a16="http://schemas.microsoft.com/office/drawing/2014/main" id="{495E88ED-33B5-0479-917D-06609B5A6CEE}"/>
              </a:ext>
            </a:extLst>
          </p:cNvPr>
          <p:cNvSpPr/>
          <p:nvPr/>
        </p:nvSpPr>
        <p:spPr>
          <a:xfrm>
            <a:off x="4453938" y="1115383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06;p17">
            <a:extLst>
              <a:ext uri="{FF2B5EF4-FFF2-40B4-BE49-F238E27FC236}">
                <a16:creationId xmlns:a16="http://schemas.microsoft.com/office/drawing/2014/main" id="{0AECFC6A-4DC3-0A22-14F1-C9554D0F1390}"/>
              </a:ext>
            </a:extLst>
          </p:cNvPr>
          <p:cNvSpPr/>
          <p:nvPr/>
        </p:nvSpPr>
        <p:spPr>
          <a:xfrm>
            <a:off x="4627102" y="1150993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07;p17">
            <a:extLst>
              <a:ext uri="{FF2B5EF4-FFF2-40B4-BE49-F238E27FC236}">
                <a16:creationId xmlns:a16="http://schemas.microsoft.com/office/drawing/2014/main" id="{D11BC16A-51C2-07E6-E4C3-E1E6CF08D83E}"/>
              </a:ext>
            </a:extLst>
          </p:cNvPr>
          <p:cNvSpPr/>
          <p:nvPr/>
        </p:nvSpPr>
        <p:spPr>
          <a:xfrm>
            <a:off x="4712348" y="985878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08;p17">
            <a:extLst>
              <a:ext uri="{FF2B5EF4-FFF2-40B4-BE49-F238E27FC236}">
                <a16:creationId xmlns:a16="http://schemas.microsoft.com/office/drawing/2014/main" id="{3A85753B-2CC4-105A-305C-9EC1FD66DD49}"/>
              </a:ext>
            </a:extLst>
          </p:cNvPr>
          <p:cNvSpPr/>
          <p:nvPr/>
        </p:nvSpPr>
        <p:spPr>
          <a:xfrm>
            <a:off x="4536721" y="1686996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09;p17">
            <a:extLst>
              <a:ext uri="{FF2B5EF4-FFF2-40B4-BE49-F238E27FC236}">
                <a16:creationId xmlns:a16="http://schemas.microsoft.com/office/drawing/2014/main" id="{B4DEB171-6CAB-6FB0-D179-A41C9854A042}"/>
              </a:ext>
            </a:extLst>
          </p:cNvPr>
          <p:cNvSpPr/>
          <p:nvPr/>
        </p:nvSpPr>
        <p:spPr>
          <a:xfrm>
            <a:off x="4815570" y="1574279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10;p17">
            <a:extLst>
              <a:ext uri="{FF2B5EF4-FFF2-40B4-BE49-F238E27FC236}">
                <a16:creationId xmlns:a16="http://schemas.microsoft.com/office/drawing/2014/main" id="{AC649E67-C145-8609-0939-657B5DA78A57}"/>
              </a:ext>
            </a:extLst>
          </p:cNvPr>
          <p:cNvSpPr/>
          <p:nvPr/>
        </p:nvSpPr>
        <p:spPr>
          <a:xfrm>
            <a:off x="4448903" y="1385764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11;p17">
            <a:extLst>
              <a:ext uri="{FF2B5EF4-FFF2-40B4-BE49-F238E27FC236}">
                <a16:creationId xmlns:a16="http://schemas.microsoft.com/office/drawing/2014/main" id="{DAABC07F-4200-5F4F-8C75-659B8E5ACE41}"/>
              </a:ext>
            </a:extLst>
          </p:cNvPr>
          <p:cNvSpPr/>
          <p:nvPr/>
        </p:nvSpPr>
        <p:spPr>
          <a:xfrm>
            <a:off x="4353874" y="1438855"/>
            <a:ext cx="78842" cy="7211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14;p17">
            <a:extLst>
              <a:ext uri="{FF2B5EF4-FFF2-40B4-BE49-F238E27FC236}">
                <a16:creationId xmlns:a16="http://schemas.microsoft.com/office/drawing/2014/main" id="{3702D260-B0EB-D910-DBDF-55E390010485}"/>
              </a:ext>
            </a:extLst>
          </p:cNvPr>
          <p:cNvSpPr/>
          <p:nvPr/>
        </p:nvSpPr>
        <p:spPr>
          <a:xfrm>
            <a:off x="5095281" y="899322"/>
            <a:ext cx="195436" cy="153934"/>
          </a:xfrm>
          <a:custGeom>
            <a:avLst/>
            <a:gdLst/>
            <a:ahLst/>
            <a:cxnLst/>
            <a:rect l="l" t="t" r="r" b="b"/>
            <a:pathLst>
              <a:path w="17699" h="13781" extrusionOk="0">
                <a:moveTo>
                  <a:pt x="0" y="1352"/>
                </a:moveTo>
                <a:lnTo>
                  <a:pt x="2972" y="0"/>
                </a:lnTo>
                <a:lnTo>
                  <a:pt x="4593" y="676"/>
                </a:lnTo>
                <a:lnTo>
                  <a:pt x="6485" y="676"/>
                </a:lnTo>
                <a:lnTo>
                  <a:pt x="9998" y="811"/>
                </a:lnTo>
                <a:lnTo>
                  <a:pt x="11484" y="1757"/>
                </a:lnTo>
                <a:lnTo>
                  <a:pt x="14726" y="1352"/>
                </a:lnTo>
                <a:lnTo>
                  <a:pt x="17158" y="2838"/>
                </a:lnTo>
                <a:lnTo>
                  <a:pt x="17699" y="6756"/>
                </a:lnTo>
                <a:lnTo>
                  <a:pt x="16077" y="8512"/>
                </a:lnTo>
                <a:lnTo>
                  <a:pt x="16888" y="11485"/>
                </a:lnTo>
                <a:lnTo>
                  <a:pt x="15537" y="13106"/>
                </a:lnTo>
                <a:lnTo>
                  <a:pt x="10673" y="13781"/>
                </a:lnTo>
                <a:lnTo>
                  <a:pt x="8106" y="12565"/>
                </a:lnTo>
                <a:lnTo>
                  <a:pt x="4053" y="13241"/>
                </a:lnTo>
                <a:lnTo>
                  <a:pt x="1351" y="11620"/>
                </a:lnTo>
                <a:lnTo>
                  <a:pt x="1351" y="8917"/>
                </a:lnTo>
                <a:lnTo>
                  <a:pt x="1351" y="7431"/>
                </a:lnTo>
                <a:lnTo>
                  <a:pt x="540" y="6350"/>
                </a:lnTo>
                <a:lnTo>
                  <a:pt x="135" y="3378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352" name="Google Shape;315;p17">
            <a:extLst>
              <a:ext uri="{FF2B5EF4-FFF2-40B4-BE49-F238E27FC236}">
                <a16:creationId xmlns:a16="http://schemas.microsoft.com/office/drawing/2014/main" id="{64A1BE95-9784-5638-F174-30AB99536E14}"/>
              </a:ext>
            </a:extLst>
          </p:cNvPr>
          <p:cNvSpPr/>
          <p:nvPr/>
        </p:nvSpPr>
        <p:spPr>
          <a:xfrm>
            <a:off x="4908093" y="857010"/>
            <a:ext cx="96642" cy="113062"/>
          </a:xfrm>
          <a:custGeom>
            <a:avLst/>
            <a:gdLst/>
            <a:ahLst/>
            <a:cxnLst/>
            <a:rect l="l" t="t" r="r" b="b"/>
            <a:pathLst>
              <a:path w="8752" h="10122" extrusionOk="0">
                <a:moveTo>
                  <a:pt x="1105" y="4818"/>
                </a:moveTo>
                <a:lnTo>
                  <a:pt x="1194" y="2608"/>
                </a:lnTo>
                <a:lnTo>
                  <a:pt x="1945" y="928"/>
                </a:lnTo>
                <a:lnTo>
                  <a:pt x="3006" y="486"/>
                </a:lnTo>
                <a:lnTo>
                  <a:pt x="4597" y="0"/>
                </a:lnTo>
                <a:lnTo>
                  <a:pt x="6498" y="177"/>
                </a:lnTo>
                <a:lnTo>
                  <a:pt x="8089" y="1193"/>
                </a:lnTo>
                <a:lnTo>
                  <a:pt x="8708" y="2519"/>
                </a:lnTo>
                <a:lnTo>
                  <a:pt x="8752" y="3492"/>
                </a:lnTo>
                <a:lnTo>
                  <a:pt x="7868" y="4199"/>
                </a:lnTo>
                <a:lnTo>
                  <a:pt x="6719" y="5702"/>
                </a:lnTo>
                <a:lnTo>
                  <a:pt x="6056" y="7381"/>
                </a:lnTo>
                <a:lnTo>
                  <a:pt x="5570" y="8928"/>
                </a:lnTo>
                <a:lnTo>
                  <a:pt x="4597" y="9680"/>
                </a:lnTo>
                <a:lnTo>
                  <a:pt x="1945" y="10122"/>
                </a:lnTo>
                <a:lnTo>
                  <a:pt x="531" y="9635"/>
                </a:lnTo>
                <a:lnTo>
                  <a:pt x="0" y="8133"/>
                </a:lnTo>
                <a:lnTo>
                  <a:pt x="487" y="5746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353" name="Picture 352" descr="A grey rock with a black background&#10;&#10;Description automatically generated">
            <a:extLst>
              <a:ext uri="{FF2B5EF4-FFF2-40B4-BE49-F238E27FC236}">
                <a16:creationId xmlns:a16="http://schemas.microsoft.com/office/drawing/2014/main" id="{8EB75CD7-D076-11DF-4FCE-F581B21A8CF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7900" y="1230911"/>
            <a:ext cx="390193" cy="409632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354" name="Google Shape;87;p14">
            <a:extLst>
              <a:ext uri="{FF2B5EF4-FFF2-40B4-BE49-F238E27FC236}">
                <a16:creationId xmlns:a16="http://schemas.microsoft.com/office/drawing/2014/main" id="{BE8F95A0-BD50-B3D0-6AC3-43B0BED9AD7E}"/>
              </a:ext>
            </a:extLst>
          </p:cNvPr>
          <p:cNvSpPr txBox="1"/>
          <p:nvPr/>
        </p:nvSpPr>
        <p:spPr>
          <a:xfrm>
            <a:off x="4196302" y="1934104"/>
            <a:ext cx="13836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2.8 um Bead Mask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</a:endParaRPr>
          </a:p>
        </p:txBody>
      </p:sp>
      <p:pic>
        <p:nvPicPr>
          <p:cNvPr id="355" name="Google Shape;300;p17">
            <a:extLst>
              <a:ext uri="{FF2B5EF4-FFF2-40B4-BE49-F238E27FC236}">
                <a16:creationId xmlns:a16="http://schemas.microsoft.com/office/drawing/2014/main" id="{797EF482-F200-79FB-0ADA-0E3AA3FEA7BF}"/>
              </a:ext>
            </a:extLst>
          </p:cNvPr>
          <p:cNvPicPr preferRelativeResize="0"/>
          <p:nvPr/>
        </p:nvPicPr>
        <p:blipFill>
          <a:blip r:embed="rId3" cstate="screen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749" y="3161099"/>
            <a:ext cx="1350186" cy="132517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12;p17">
            <a:extLst>
              <a:ext uri="{FF2B5EF4-FFF2-40B4-BE49-F238E27FC236}">
                <a16:creationId xmlns:a16="http://schemas.microsoft.com/office/drawing/2014/main" id="{69EE5C29-4CA2-9E09-D11C-5E202CE8F724}"/>
              </a:ext>
            </a:extLst>
          </p:cNvPr>
          <p:cNvSpPr/>
          <p:nvPr/>
        </p:nvSpPr>
        <p:spPr>
          <a:xfrm>
            <a:off x="4966115" y="3888690"/>
            <a:ext cx="124821" cy="1300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13;p17">
            <a:extLst>
              <a:ext uri="{FF2B5EF4-FFF2-40B4-BE49-F238E27FC236}">
                <a16:creationId xmlns:a16="http://schemas.microsoft.com/office/drawing/2014/main" id="{7C11E5D8-9E23-B2F1-E4EA-A0121B23223C}"/>
              </a:ext>
            </a:extLst>
          </p:cNvPr>
          <p:cNvSpPr/>
          <p:nvPr/>
        </p:nvSpPr>
        <p:spPr>
          <a:xfrm>
            <a:off x="4974474" y="3491966"/>
            <a:ext cx="124821" cy="1300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87;p14">
            <a:extLst>
              <a:ext uri="{FF2B5EF4-FFF2-40B4-BE49-F238E27FC236}">
                <a16:creationId xmlns:a16="http://schemas.microsoft.com/office/drawing/2014/main" id="{E2ADDAF6-977E-DFD6-2C15-1F39DF1B236B}"/>
              </a:ext>
            </a:extLst>
          </p:cNvPr>
          <p:cNvSpPr txBox="1"/>
          <p:nvPr/>
        </p:nvSpPr>
        <p:spPr>
          <a:xfrm>
            <a:off x="4197500" y="4482723"/>
            <a:ext cx="13836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4.5 um Bead Mask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371" name="Google Shape;87;p14">
            <a:extLst>
              <a:ext uri="{FF2B5EF4-FFF2-40B4-BE49-F238E27FC236}">
                <a16:creationId xmlns:a16="http://schemas.microsoft.com/office/drawing/2014/main" id="{C77C1AC2-E697-7AA6-227D-5527B15F57CB}"/>
              </a:ext>
            </a:extLst>
          </p:cNvPr>
          <p:cNvSpPr txBox="1"/>
          <p:nvPr/>
        </p:nvSpPr>
        <p:spPr>
          <a:xfrm>
            <a:off x="6042484" y="3173558"/>
            <a:ext cx="13836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Overlay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</a:endParaRPr>
          </a:p>
        </p:txBody>
      </p:sp>
      <p:cxnSp>
        <p:nvCxnSpPr>
          <p:cNvPr id="373" name="Connector: Elbow 372">
            <a:extLst>
              <a:ext uri="{FF2B5EF4-FFF2-40B4-BE49-F238E27FC236}">
                <a16:creationId xmlns:a16="http://schemas.microsoft.com/office/drawing/2014/main" id="{C3A81B98-D2F9-D2EF-0F4E-DF481722829E}"/>
              </a:ext>
            </a:extLst>
          </p:cNvPr>
          <p:cNvCxnSpPr>
            <a:stCxn id="37" idx="0"/>
            <a:endCxn id="317" idx="1"/>
          </p:cNvCxnSpPr>
          <p:nvPr/>
        </p:nvCxnSpPr>
        <p:spPr>
          <a:xfrm rot="5400000" flipH="1" flipV="1">
            <a:off x="3328491" y="1066574"/>
            <a:ext cx="660522" cy="973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Connector: Elbow 373">
            <a:extLst>
              <a:ext uri="{FF2B5EF4-FFF2-40B4-BE49-F238E27FC236}">
                <a16:creationId xmlns:a16="http://schemas.microsoft.com/office/drawing/2014/main" id="{36F1868E-9FE2-3247-BA93-591FE7F45EC5}"/>
              </a:ext>
            </a:extLst>
          </p:cNvPr>
          <p:cNvCxnSpPr>
            <a:cxnSpLocks/>
            <a:endCxn id="355" idx="1"/>
          </p:cNvCxnSpPr>
          <p:nvPr/>
        </p:nvCxnSpPr>
        <p:spPr>
          <a:xfrm>
            <a:off x="3202409" y="3491966"/>
            <a:ext cx="944340" cy="331720"/>
          </a:xfrm>
          <a:prstGeom prst="bentConnector3">
            <a:avLst>
              <a:gd name="adj1" fmla="val -23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8" name="Connector: Elbow 377">
            <a:extLst>
              <a:ext uri="{FF2B5EF4-FFF2-40B4-BE49-F238E27FC236}">
                <a16:creationId xmlns:a16="http://schemas.microsoft.com/office/drawing/2014/main" id="{0A6B8335-41B9-D26F-1E56-35E58F293018}"/>
              </a:ext>
            </a:extLst>
          </p:cNvPr>
          <p:cNvCxnSpPr>
            <a:cxnSpLocks/>
            <a:stCxn id="317" idx="3"/>
            <a:endCxn id="300" idx="0"/>
          </p:cNvCxnSpPr>
          <p:nvPr/>
        </p:nvCxnSpPr>
        <p:spPr>
          <a:xfrm>
            <a:off x="5495737" y="1223112"/>
            <a:ext cx="1123339" cy="6895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1" name="Connector: Elbow 380">
            <a:extLst>
              <a:ext uri="{FF2B5EF4-FFF2-40B4-BE49-F238E27FC236}">
                <a16:creationId xmlns:a16="http://schemas.microsoft.com/office/drawing/2014/main" id="{C5D50BAE-1383-FF2C-5E95-C50CB1A3DA0C}"/>
              </a:ext>
            </a:extLst>
          </p:cNvPr>
          <p:cNvCxnSpPr>
            <a:cxnSpLocks/>
            <a:stCxn id="355" idx="3"/>
          </p:cNvCxnSpPr>
          <p:nvPr/>
        </p:nvCxnSpPr>
        <p:spPr>
          <a:xfrm flipV="1">
            <a:off x="5496935" y="3539320"/>
            <a:ext cx="1053266" cy="284366"/>
          </a:xfrm>
          <a:prstGeom prst="bentConnector3">
            <a:avLst>
              <a:gd name="adj1" fmla="val 10026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</TotalTime>
  <Words>1430</Words>
  <Application>Microsoft Office PowerPoint</Application>
  <PresentationFormat>On-screen Show (16:9)</PresentationFormat>
  <Paragraphs>406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Helvetica Neue</vt:lpstr>
      <vt:lpstr>Arial</vt:lpstr>
      <vt:lpstr>Helvetica Neue Light</vt:lpstr>
      <vt:lpstr>Roboto</vt:lpstr>
      <vt:lpstr>Office Theme</vt:lpstr>
      <vt:lpstr>Jaden Sequeira</vt:lpstr>
      <vt:lpstr>Cardiac Phantom</vt:lpstr>
      <vt:lpstr>Cardiac Phantoms for Technician Training: Requirements</vt:lpstr>
      <vt:lpstr>Chosen Solution: Lost Wax Casting Method with Wireframe</vt:lpstr>
      <vt:lpstr>Actuation System</vt:lpstr>
      <vt:lpstr>Multiplexed Single Cell Secretion Assays</vt:lpstr>
      <vt:lpstr>Motivation</vt:lpstr>
      <vt:lpstr>Objective</vt:lpstr>
      <vt:lpstr>Phase 1: Machine Learning Segmentation</vt:lpstr>
      <vt:lpstr>Phase 1: Results</vt:lpstr>
      <vt:lpstr>Phase 2: Fluorescent Intensity Measurement</vt:lpstr>
      <vt:lpstr>Multiplexed Bead ELISA GUI</vt:lpstr>
      <vt:lpstr>UBC ECE Biosensors</vt:lpstr>
      <vt:lpstr>Silicon Photonic (SiP) Biosensors and Functionalization</vt:lpstr>
      <vt:lpstr>Objective</vt:lpstr>
      <vt:lpstr>Work Roadmap</vt:lpstr>
      <vt:lpstr>Droplet Video Acquisition</vt:lpstr>
      <vt:lpstr>Droplet Video Analysis</vt:lpstr>
      <vt:lpstr>Initial Single Nozzle System</vt:lpstr>
      <vt:lpstr>New 8 Nozzle System</vt:lpstr>
      <vt:lpstr>Fluorescent ANT V3 On-Chip Printing </vt:lpstr>
      <vt:lpstr>TRIUMF - TITAN</vt:lpstr>
      <vt:lpstr>Aims of Mass Spectroscopy</vt:lpstr>
      <vt:lpstr>Multi-Reflection Time of Flight Mass Spectrometry (MR-ToF -MS)</vt:lpstr>
      <vt:lpstr>Mass Range Selector (MRS)</vt:lpstr>
      <vt:lpstr>Goal: Dual Species Isolation</vt:lpstr>
      <vt:lpstr>Problems</vt:lpstr>
      <vt:lpstr>Solution: Simulation</vt:lpstr>
      <vt:lpstr>Signal Testing</vt:lpstr>
      <vt:lpstr>Conclusion</vt:lpstr>
      <vt:lpstr>Bootstrapped H-Bridge DC Motor Driver Design</vt:lpstr>
      <vt:lpstr>PowerPoint Presentation</vt:lpstr>
      <vt:lpstr>Notes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jaden007@student.ubc.ca</cp:lastModifiedBy>
  <cp:revision>39</cp:revision>
  <dcterms:modified xsi:type="dcterms:W3CDTF">2025-08-13T21:33:39Z</dcterms:modified>
</cp:coreProperties>
</file>